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67" r:id="rId13"/>
    <p:sldId id="268" r:id="rId14"/>
    <p:sldId id="269" r:id="rId15"/>
    <p:sldId id="270" r:id="rId16"/>
    <p:sldId id="278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94720-C14D-9543-AFD5-2F98FC2A240F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C17CE-F2A2-3C45-A234-E4A3515660A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340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47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46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890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6972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4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023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17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0061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782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550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474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5454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56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052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833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762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179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825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C17CE-F2A2-3C45-A234-E4A3515660A4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3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285-444D-4C0C-8BFA-BDB311F86A9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1816-2BDC-F841-86F9-272B729E08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E9A8A-7E4B-C64F-8C16-15308DE8F94E}" type="datetimeFigureOut">
              <a:rPr lang="de-DE" smtClean="0"/>
              <a:pPr/>
              <a:t>17.01.16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DC71-12D1-F645-8A7A-04B6A02A5C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228717"/>
            <a:ext cx="7772400" cy="3216730"/>
          </a:xfrm>
        </p:spPr>
        <p:txBody>
          <a:bodyPr>
            <a:normAutofit fontScale="90000"/>
          </a:bodyPr>
          <a:lstStyle/>
          <a:p>
            <a:pPr>
              <a:spcAft>
                <a:spcPts val="9600"/>
              </a:spcAft>
            </a:pPr>
            <a:r>
              <a:rPr lang="de-DE" dirty="0" smtClean="0">
                <a:latin typeface="Garamond"/>
                <a:cs typeface="Garamond"/>
              </a:rPr>
              <a:t>Hochsensibilität als psychologisches und soziales Phänomen</a:t>
            </a:r>
            <a:br>
              <a:rPr lang="de-DE" dirty="0" smtClean="0">
                <a:latin typeface="Garamond"/>
                <a:cs typeface="Garamond"/>
              </a:rPr>
            </a:br>
            <a:r>
              <a:rPr lang="de-DE" dirty="0" smtClean="0">
                <a:latin typeface="Garamond"/>
                <a:cs typeface="Garamond"/>
              </a:rPr>
              <a:t/>
            </a:r>
            <a:br>
              <a:rPr lang="de-DE" dirty="0" smtClean="0">
                <a:latin typeface="Garamond"/>
                <a:cs typeface="Garamond"/>
              </a:rPr>
            </a:br>
            <a:r>
              <a:rPr lang="de-DE" sz="2889" dirty="0" smtClean="0">
                <a:latin typeface="Garamond"/>
                <a:cs typeface="Garamond"/>
              </a:rPr>
              <a:t>- </a:t>
            </a:r>
            <a:r>
              <a:rPr lang="de-DE" sz="2889" smtClean="0">
                <a:latin typeface="Garamond"/>
                <a:cs typeface="Garamond"/>
              </a:rPr>
              <a:t>Folienset November 2015 </a:t>
            </a:r>
            <a:r>
              <a:rPr lang="de-DE" sz="2889" dirty="0" smtClean="0">
                <a:latin typeface="Garamond"/>
                <a:cs typeface="Garamond"/>
              </a:rPr>
              <a:t>-</a:t>
            </a:r>
            <a:r>
              <a:rPr lang="de-DE" sz="2400" dirty="0" smtClean="0">
                <a:latin typeface="Garamond"/>
                <a:cs typeface="Garamond"/>
              </a:rPr>
              <a:t/>
            </a:r>
            <a:br>
              <a:rPr lang="de-DE" sz="2400" dirty="0" smtClean="0">
                <a:latin typeface="Garamond"/>
                <a:cs typeface="Garamond"/>
              </a:rPr>
            </a:b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685800" y="4887231"/>
            <a:ext cx="7772400" cy="1311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Dr</a:t>
            </a:r>
            <a:r>
              <a:rPr lang="de-DE" sz="2400" dirty="0" smtClean="0">
                <a:latin typeface="Garamond"/>
                <a:ea typeface="+mj-ea"/>
                <a:cs typeface="Garamond"/>
              </a:rPr>
              <a:t>. Michael Jack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Präsident IFHS 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4185762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X.	Nach einiger Zeit (genug empirische Forschung): </a:t>
            </a:r>
            <a:r>
              <a:rPr lang="de-DE" sz="2000" b="1" dirty="0" smtClean="0">
                <a:latin typeface="Garamond"/>
                <a:cs typeface="Garamond"/>
              </a:rPr>
              <a:t>Metastudie</a:t>
            </a:r>
            <a:br>
              <a:rPr lang="de-DE" sz="2000" b="1" dirty="0" smtClean="0">
                <a:latin typeface="Garamond"/>
                <a:cs typeface="Garamond"/>
              </a:rPr>
            </a:br>
            <a:r>
              <a:rPr lang="de-DE" sz="2000" b="1" dirty="0" smtClean="0">
                <a:latin typeface="Garamond"/>
                <a:cs typeface="Garamond"/>
              </a:rPr>
              <a:t/>
            </a:r>
            <a:br>
              <a:rPr lang="de-DE" sz="2000" b="1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Die </a:t>
            </a:r>
            <a:r>
              <a:rPr lang="de-DE" sz="2000" b="1" dirty="0" smtClean="0">
                <a:latin typeface="Garamond"/>
                <a:cs typeface="Garamond"/>
              </a:rPr>
              <a:t>Metastudie </a:t>
            </a:r>
            <a:r>
              <a:rPr lang="de-DE" sz="2000" dirty="0" smtClean="0">
                <a:latin typeface="Garamond"/>
                <a:cs typeface="Garamond"/>
              </a:rPr>
              <a:t>ermittelt: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die </a:t>
            </a:r>
            <a:r>
              <a:rPr lang="de-DE" sz="2000" i="1" dirty="0" err="1" smtClean="0">
                <a:latin typeface="Garamond"/>
                <a:cs typeface="Garamond"/>
              </a:rPr>
              <a:t>Mindermeinung</a:t>
            </a:r>
            <a:r>
              <a:rPr lang="de-DE" sz="2000" dirty="0" err="1" smtClean="0">
                <a:latin typeface="Garamond"/>
                <a:cs typeface="Garamond"/>
              </a:rPr>
              <a:t>(</a:t>
            </a:r>
            <a:r>
              <a:rPr lang="de-DE" sz="2000" i="1" dirty="0" err="1" smtClean="0">
                <a:latin typeface="Garamond"/>
                <a:cs typeface="Garamond"/>
              </a:rPr>
              <a:t>en</a:t>
            </a:r>
            <a:r>
              <a:rPr lang="de-DE" sz="2000" dirty="0" smtClean="0">
                <a:latin typeface="Garamond"/>
                <a:cs typeface="Garamond"/>
              </a:rPr>
              <a:t>) / andere bzw. abweichende </a:t>
            </a:r>
            <a:r>
              <a:rPr lang="de-DE" sz="2000" dirty="0" err="1" smtClean="0">
                <a:latin typeface="Garamond"/>
                <a:cs typeface="Garamond"/>
              </a:rPr>
              <a:t>Ansicht(en</a:t>
            </a:r>
            <a:r>
              <a:rPr lang="de-DE" sz="2000" dirty="0" smtClean="0">
                <a:latin typeface="Garamond"/>
                <a:cs typeface="Garamond"/>
              </a:rPr>
              <a:t>) (m. M./a. A.),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" dirty="0" smtClean="0">
                <a:latin typeface="Garamond"/>
                <a:cs typeface="Garamond"/>
              </a:rPr>
              <a:t/>
            </a:r>
            <a:br>
              <a:rPr lang="de-DE" sz="2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die </a:t>
            </a:r>
            <a:r>
              <a:rPr lang="de-DE" sz="2000" b="1" dirty="0" smtClean="0">
                <a:latin typeface="Garamond"/>
                <a:cs typeface="Garamond"/>
              </a:rPr>
              <a:t>herrschende Meinung </a:t>
            </a:r>
            <a:r>
              <a:rPr lang="de-DE" sz="2000" dirty="0" smtClean="0">
                <a:latin typeface="Garamond"/>
                <a:cs typeface="Garamond"/>
              </a:rPr>
              <a:t>(h. M.) sowie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die allgemeine Ansicht/Auffassung (</a:t>
            </a:r>
            <a:r>
              <a:rPr lang="de-DE" sz="2000" i="1" dirty="0" smtClean="0">
                <a:latin typeface="Garamond"/>
                <a:cs typeface="Garamond"/>
              </a:rPr>
              <a:t>communis </a:t>
            </a:r>
            <a:r>
              <a:rPr lang="de-DE" sz="2000" i="1" dirty="0" err="1" smtClean="0">
                <a:latin typeface="Garamond"/>
                <a:cs typeface="Garamond"/>
              </a:rPr>
              <a:t>opinio</a:t>
            </a:r>
            <a:r>
              <a:rPr lang="de-DE" sz="2000" dirty="0" smtClean="0">
                <a:latin typeface="Garamond"/>
                <a:cs typeface="Garamond"/>
              </a:rPr>
              <a:t>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</a:t>
            </a:r>
            <a:r>
              <a:rPr lang="de-DE" sz="1800" dirty="0" smtClean="0">
                <a:latin typeface="Garamond"/>
                <a:cs typeface="Garamond"/>
              </a:rPr>
              <a:t>„was als gesichert gelten kann“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i="1" dirty="0" smtClean="0">
                <a:latin typeface="Garamond"/>
                <a:cs typeface="Garamond"/>
              </a:rPr>
              <a:t>Communis </a:t>
            </a:r>
            <a:r>
              <a:rPr lang="de-DE" sz="2000" i="1" dirty="0" err="1" smtClean="0">
                <a:latin typeface="Garamond"/>
                <a:cs typeface="Garamond"/>
              </a:rPr>
              <a:t>opinio</a:t>
            </a:r>
            <a:r>
              <a:rPr lang="de-DE" sz="2000" i="1" dirty="0" smtClean="0">
                <a:latin typeface="Garamond"/>
                <a:cs typeface="Garamond"/>
              </a:rPr>
              <a:t> </a:t>
            </a:r>
            <a:r>
              <a:rPr lang="de-DE" sz="2000" dirty="0" smtClean="0">
                <a:latin typeface="Garamond"/>
                <a:cs typeface="Garamond"/>
              </a:rPr>
              <a:t>und häufig die h. M. bestimmen Inhalt der </a:t>
            </a:r>
            <a:r>
              <a:rPr lang="de-DE" sz="2000" b="1" dirty="0" smtClean="0">
                <a:latin typeface="Garamond"/>
                <a:cs typeface="Garamond"/>
              </a:rPr>
              <a:t>Lehrbücher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Diese geben (daher) den </a:t>
            </a:r>
            <a:r>
              <a:rPr lang="de-DE" sz="2000" b="1" dirty="0" smtClean="0">
                <a:latin typeface="Garamond"/>
                <a:cs typeface="Garamond"/>
              </a:rPr>
              <a:t>Stand der Wissenschaft </a:t>
            </a:r>
            <a:r>
              <a:rPr lang="de-DE" sz="2000" dirty="0" smtClean="0">
                <a:latin typeface="Garamond"/>
                <a:cs typeface="Garamond"/>
              </a:rPr>
              <a:t>wieder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„</a:t>
            </a:r>
            <a:r>
              <a:rPr lang="de-DE" sz="2000" i="1" dirty="0" smtClean="0">
                <a:latin typeface="Garamond"/>
                <a:cs typeface="Garamond"/>
              </a:rPr>
              <a:t>Wissenschaftlich anerkannt</a:t>
            </a:r>
            <a:r>
              <a:rPr lang="de-DE" sz="2000" dirty="0" smtClean="0">
                <a:latin typeface="Garamond"/>
                <a:cs typeface="Garamond"/>
              </a:rPr>
              <a:t>“</a:t>
            </a:r>
            <a:r>
              <a:rPr lang="de-DE" sz="2000" i="1" dirty="0" smtClean="0">
                <a:latin typeface="Garamond"/>
                <a:cs typeface="Garamond"/>
              </a:rPr>
              <a:t> </a:t>
            </a:r>
            <a:r>
              <a:rPr lang="de-DE" sz="2000" dirty="0" smtClean="0">
                <a:latin typeface="Garamond"/>
                <a:cs typeface="Garamond"/>
              </a:rPr>
              <a:t>meint (daher) den </a:t>
            </a:r>
            <a:r>
              <a:rPr lang="de-DE" sz="2000" i="1" dirty="0" smtClean="0">
                <a:latin typeface="Garamond"/>
                <a:cs typeface="Garamond"/>
              </a:rPr>
              <a:t>Inhalt der Lehrbücher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Wissensproduktion im sozialen Subsystem Wissenschaft II</a:t>
            </a:r>
            <a:endParaRPr lang="de-DE" sz="2400" u="sng" cap="small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4185761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Forschungsstand zum Thema </a:t>
            </a:r>
            <a:r>
              <a:rPr lang="de-DE" sz="2000" i="1" dirty="0" smtClean="0">
                <a:latin typeface="Garamond"/>
                <a:cs typeface="Garamond"/>
              </a:rPr>
              <a:t>Hochsensibilität</a:t>
            </a:r>
            <a:r>
              <a:rPr lang="de-DE" sz="2000" dirty="0" smtClean="0">
                <a:latin typeface="Garamond"/>
                <a:cs typeface="Garamond"/>
              </a:rPr>
              <a:t>: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/>
              <a:t>•</a:t>
            </a:r>
            <a:r>
              <a:rPr lang="de-DE" sz="2000" dirty="0" smtClean="0">
                <a:latin typeface="Garamond"/>
                <a:cs typeface="Garamond"/>
              </a:rPr>
              <a:t> Stellungnahmen zu „Sensibilität“ alt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/>
              <a:t>•</a:t>
            </a:r>
            <a:r>
              <a:rPr lang="de-DE" sz="2000" dirty="0" smtClean="0">
                <a:latin typeface="Garamond"/>
                <a:cs typeface="Garamond"/>
              </a:rPr>
              <a:t> Reizempfindlichkeit als Temperamentsmerkmal inzwischen anerkannt</a:t>
            </a: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/>
              <a:t>•</a:t>
            </a:r>
            <a:r>
              <a:rPr lang="de-DE" sz="2000" dirty="0" smtClean="0">
                <a:latin typeface="Garamond"/>
                <a:cs typeface="Garamond"/>
              </a:rPr>
              <a:t> Konstrukt HS in die wissenschaftliche Debatte </a:t>
            </a:r>
            <a:r>
              <a:rPr lang="de-DE" sz="2000" b="1" dirty="0" smtClean="0">
                <a:latin typeface="Garamond"/>
                <a:cs typeface="Garamond"/>
              </a:rPr>
              <a:t>1997 eingeführt</a:t>
            </a:r>
            <a:r>
              <a:rPr lang="de-DE" sz="2000" dirty="0" smtClean="0">
                <a:latin typeface="Garamond"/>
                <a:cs typeface="Garamond"/>
              </a:rPr>
              <a:t> (Fachaufsatz)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Inzwischen ca. 25 Studien, die sich mit HS beschäftigen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>		</a:t>
            </a:r>
            <a:r>
              <a:rPr lang="de-DE" sz="1800" dirty="0" smtClean="0">
                <a:latin typeface="Garamond"/>
                <a:cs typeface="Garamond"/>
              </a:rPr>
              <a:t>- dazu Graduierungsarbeiten (i. d. R. </a:t>
            </a:r>
            <a:r>
              <a:rPr lang="de-DE" sz="1800" i="1" dirty="0" smtClean="0">
                <a:latin typeface="Garamond"/>
                <a:cs typeface="Garamond"/>
              </a:rPr>
              <a:t>graue Literatur</a:t>
            </a:r>
            <a:r>
              <a:rPr lang="de-DE" sz="1800" dirty="0" smtClean="0">
                <a:latin typeface="Garamond"/>
                <a:cs typeface="Garamond"/>
              </a:rPr>
              <a:t>)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Erste Forschungen mit Gentests und </a:t>
            </a:r>
            <a:r>
              <a:rPr lang="de-DE" sz="2000" dirty="0" err="1" smtClean="0">
                <a:latin typeface="Garamond"/>
                <a:cs typeface="Garamond"/>
              </a:rPr>
              <a:t>fMRT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... daher: 		- </a:t>
            </a:r>
            <a:r>
              <a:rPr lang="de-DE" sz="2000" b="1" dirty="0" smtClean="0">
                <a:latin typeface="Garamond"/>
                <a:cs typeface="Garamond"/>
              </a:rPr>
              <a:t>Wissenschaft ist </a:t>
            </a:r>
            <a:r>
              <a:rPr lang="de-DE" sz="2000" b="1" u="sng" dirty="0" smtClean="0">
                <a:latin typeface="Garamond"/>
                <a:cs typeface="Garamond"/>
              </a:rPr>
              <a:t>dabei, sich Meinung zu bilden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		- Metastudie wohl noch nicht möglich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			- keine/kaum Erwähnung in Lehrbüchern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prstClr val="black"/>
                </a:solidFill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solidFill>
                <a:prstClr val="black"/>
              </a:solidFill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prstClr val="black"/>
                </a:solidFill>
                <a:latin typeface="Garamond"/>
                <a:cs typeface="Garamond"/>
              </a:rPr>
              <a:t>www.hochsensibel.org</a:t>
            </a:r>
            <a:r>
              <a:rPr lang="de-DE" dirty="0" smtClean="0">
                <a:solidFill>
                  <a:prstClr val="black"/>
                </a:solidFill>
                <a:latin typeface="Garamond"/>
                <a:cs typeface="Garamond"/>
              </a:rPr>
              <a:t> </a:t>
            </a:r>
            <a:endParaRPr lang="de-DE" dirty="0">
              <a:solidFill>
                <a:prstClr val="black"/>
              </a:solidFill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i="1" u="sng" dirty="0" smtClean="0">
                <a:solidFill>
                  <a:prstClr val="black"/>
                </a:solidFill>
                <a:latin typeface="Garamond"/>
                <a:cs typeface="Garamond"/>
              </a:rPr>
              <a:t>Hochsensibilität</a:t>
            </a:r>
            <a:r>
              <a:rPr lang="de-DE" sz="2400" u="sng" dirty="0" smtClean="0">
                <a:solidFill>
                  <a:prstClr val="black"/>
                </a:solidFill>
                <a:latin typeface="Garamond"/>
                <a:cs typeface="Garamond"/>
              </a:rPr>
              <a:t> in/aus Sicht der akademischen Psychologie II</a:t>
            </a:r>
            <a:endParaRPr lang="de-DE" sz="2400" u="sng" cap="small" dirty="0">
              <a:solidFill>
                <a:prstClr val="black"/>
              </a:solidFill>
              <a:latin typeface="Garamond"/>
              <a:cs typeface="Garamond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0" y="5854125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prstClr val="black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de-DE" sz="2400" b="1" dirty="0" smtClean="0">
                <a:solidFill>
                  <a:prstClr val="black"/>
                </a:solidFill>
                <a:latin typeface="Garamond"/>
                <a:cs typeface="Garamond"/>
              </a:rPr>
              <a:t> Die meisten Wissenschaftler kennen das Konstrukt nicht</a:t>
            </a:r>
          </a:p>
        </p:txBody>
      </p:sp>
    </p:spTree>
    <p:extLst>
      <p:ext uri="{BB962C8B-B14F-4D97-AF65-F5344CB8AC3E}">
        <p14:creationId xmlns:p14="http://schemas.microsoft.com/office/powerpoint/2010/main" val="8152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523220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Zwei (wohl konsensfähige) Thesen: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Validität des Konstruktes </a:t>
            </a:r>
            <a:r>
              <a:rPr lang="de-DE" sz="2400" i="1" u="sng" dirty="0" smtClean="0">
                <a:latin typeface="Garamond"/>
                <a:cs typeface="Garamond"/>
              </a:rPr>
              <a:t>Hochsensibilität </a:t>
            </a:r>
            <a:r>
              <a:rPr lang="de-DE" sz="2400" u="sng" dirty="0" smtClean="0">
                <a:latin typeface="Garamond"/>
                <a:cs typeface="Garamond"/>
              </a:rPr>
              <a:t>I</a:t>
            </a:r>
            <a:endParaRPr lang="de-DE" sz="2400" i="1" u="sng" cap="small" dirty="0">
              <a:latin typeface="Garamond"/>
              <a:cs typeface="Garamond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65659" y="213988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„Einige Menschen sind sensibler als die meisten anderen“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65659" y="280642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„Das hat ein neurologisches Korrelat“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79464" y="3851544"/>
            <a:ext cx="6253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Garamond"/>
                <a:cs typeface="Garamond"/>
              </a:rPr>
              <a:t>- Frage daher </a:t>
            </a:r>
            <a:r>
              <a:rPr lang="de-DE" sz="2000" i="1" dirty="0" smtClean="0">
                <a:latin typeface="Garamond"/>
                <a:cs typeface="Garamond"/>
              </a:rPr>
              <a:t>eigentlich</a:t>
            </a:r>
            <a:r>
              <a:rPr lang="de-DE" sz="2000" dirty="0" smtClean="0">
                <a:latin typeface="Garamond"/>
                <a:cs typeface="Garamond"/>
              </a:rPr>
              <a:t>: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18059" y="4483536"/>
            <a:ext cx="87660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>
                <a:latin typeface="Garamond"/>
                <a:cs typeface="Garamond"/>
              </a:rPr>
              <a:t>„Ist das nicht trivial?“</a:t>
            </a:r>
            <a:endParaRPr lang="de-DE" sz="3200" b="1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523220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Worum es wirklich geht: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Validität des Konstruktes </a:t>
            </a:r>
            <a:r>
              <a:rPr lang="de-DE" sz="2400" i="1" u="sng" dirty="0" smtClean="0">
                <a:latin typeface="Garamond"/>
                <a:cs typeface="Garamond"/>
              </a:rPr>
              <a:t>Hochsensibilität </a:t>
            </a:r>
            <a:r>
              <a:rPr lang="de-DE" sz="2400" u="sng" dirty="0" smtClean="0">
                <a:latin typeface="Garamond"/>
                <a:cs typeface="Garamond"/>
              </a:rPr>
              <a:t>II</a:t>
            </a:r>
            <a:endParaRPr lang="de-DE" sz="2400" i="1" u="sng" cap="small" dirty="0">
              <a:latin typeface="Garamond"/>
              <a:cs typeface="Garamond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65659" y="2126084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„Stell‘ Dich mal nicht so an!“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65659" y="4158018"/>
            <a:ext cx="8766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de-DE" sz="2000" dirty="0" smtClean="0">
                <a:latin typeface="Garamond"/>
                <a:cs typeface="Garamond"/>
              </a:rPr>
              <a:t> Verabsolutierung eigener Maßstäbe bezüglich der Reizempfindlichkeit</a:t>
            </a:r>
          </a:p>
          <a:p>
            <a:pPr>
              <a:buFontTx/>
              <a:buChar char="-"/>
            </a:pPr>
            <a:r>
              <a:rPr lang="de-DE" sz="2000" dirty="0" smtClean="0">
                <a:latin typeface="Garamond"/>
                <a:cs typeface="Garamond"/>
              </a:rPr>
              <a:t> Unterstellung von Willensschwäche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65659" y="2682178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„Komm‘ mal klar!“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65659" y="3296243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„Sensibelchen“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65659" y="5291462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i="1" dirty="0" smtClean="0">
                <a:latin typeface="Garamond"/>
                <a:cs typeface="Garamond"/>
              </a:rPr>
              <a:t>- Ein Hauch von Faschismus?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3" grpId="0"/>
      <p:bldP spid="14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523220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i="1" dirty="0" smtClean="0">
                <a:latin typeface="Garamond"/>
                <a:cs typeface="Garamond"/>
              </a:rPr>
              <a:t>Gebirgsketteneffekt </a:t>
            </a:r>
            <a:r>
              <a:rPr lang="de-DE" sz="2000" dirty="0" smtClean="0">
                <a:latin typeface="Garamond"/>
                <a:cs typeface="Garamond"/>
              </a:rPr>
              <a:t>ist sicherste empirische Basis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Validität des Konstruktes </a:t>
            </a:r>
            <a:r>
              <a:rPr lang="de-DE" sz="2400" i="1" u="sng" dirty="0" smtClean="0">
                <a:latin typeface="Garamond"/>
                <a:cs typeface="Garamond"/>
              </a:rPr>
              <a:t>Hochsensibilität </a:t>
            </a:r>
            <a:r>
              <a:rPr lang="de-DE" sz="2400" u="sng" dirty="0" smtClean="0">
                <a:latin typeface="Garamond"/>
                <a:cs typeface="Garamond"/>
              </a:rPr>
              <a:t>III</a:t>
            </a:r>
            <a:endParaRPr lang="de-DE" sz="2400" i="1" u="sng" cap="small" dirty="0">
              <a:latin typeface="Garamond"/>
              <a:cs typeface="Garamond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65659" y="2051862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i="1" dirty="0" smtClean="0">
                <a:latin typeface="Garamond"/>
                <a:cs typeface="Garamond"/>
              </a:rPr>
              <a:t>Gebirgsketteneffekt </a:t>
            </a:r>
            <a:r>
              <a:rPr lang="de-DE" sz="2400" dirty="0" smtClean="0">
                <a:latin typeface="Garamond"/>
                <a:cs typeface="Garamond"/>
              </a:rPr>
              <a:t>verlangt Erklärung</a:t>
            </a: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65659" y="2643927"/>
            <a:ext cx="7592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Garamond"/>
                <a:cs typeface="Garamond"/>
              </a:rPr>
              <a:t>- Es muss also „etwas dran sein“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65659" y="3044037"/>
            <a:ext cx="7592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Garamond"/>
                <a:cs typeface="Garamond"/>
              </a:rPr>
              <a:t>- Ansonsten bringt „Diagnose“ keine Vorteile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65659" y="3444147"/>
            <a:ext cx="6391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Garamond"/>
                <a:cs typeface="Garamond"/>
              </a:rPr>
              <a:t>- „keine Lust mehr“ auf Status </a:t>
            </a:r>
            <a:r>
              <a:rPr lang="de-DE" sz="2000" i="1" dirty="0" smtClean="0">
                <a:latin typeface="Garamond"/>
                <a:cs typeface="Garamond"/>
              </a:rPr>
              <a:t>ex ante</a:t>
            </a:r>
            <a:endParaRPr lang="de-DE" sz="2000" i="1" dirty="0">
              <a:latin typeface="Garamond"/>
              <a:cs typeface="Garamond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5660" y="4513776"/>
            <a:ext cx="8766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Konstrukt ist heuristisch und therapeutisch potent</a:t>
            </a:r>
            <a:endParaRPr lang="de-DE" sz="2400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4939814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„Eine neue Krankheit“?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Postulat: Hochsensibilität ist Persönlichkeitsvariable, keine Krankheit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... sonst wäre das Merkmal nicht </a:t>
            </a:r>
            <a:r>
              <a:rPr lang="de-DE" sz="2000" i="1" dirty="0" smtClean="0">
                <a:latin typeface="Garamond"/>
                <a:cs typeface="Garamond"/>
              </a:rPr>
              <a:t>evolutionär stabil </a:t>
            </a:r>
            <a:r>
              <a:rPr lang="de-DE" sz="2000" dirty="0" smtClean="0">
                <a:latin typeface="Garamond"/>
                <a:cs typeface="Garamond"/>
              </a:rPr>
              <a:t>(Problem: </a:t>
            </a:r>
            <a:r>
              <a:rPr lang="de-DE" sz="2000" i="1" dirty="0" smtClean="0">
                <a:latin typeface="Garamond"/>
                <a:cs typeface="Garamond"/>
              </a:rPr>
              <a:t>Gruppenselektion</a:t>
            </a:r>
            <a:r>
              <a:rPr lang="de-DE" sz="2000" dirty="0" smtClean="0">
                <a:latin typeface="Garamond"/>
                <a:cs typeface="Garamond"/>
              </a:rPr>
              <a:t>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</a:t>
            </a:r>
            <a:r>
              <a:rPr lang="de-DE" sz="2000" i="1" dirty="0" err="1" smtClean="0">
                <a:latin typeface="Garamond"/>
                <a:cs typeface="Garamond"/>
              </a:rPr>
              <a:t>Benefit</a:t>
            </a:r>
            <a:r>
              <a:rPr lang="de-DE" sz="2000" dirty="0" smtClean="0">
                <a:latin typeface="Garamond"/>
                <a:cs typeface="Garamond"/>
              </a:rPr>
              <a:t>, den HSP mit </a:t>
            </a:r>
            <a:r>
              <a:rPr lang="de-DE" sz="2000" i="1" dirty="0" smtClean="0">
                <a:latin typeface="Garamond"/>
                <a:cs typeface="Garamond"/>
              </a:rPr>
              <a:t>gelungener Kindheit </a:t>
            </a:r>
            <a:r>
              <a:rPr lang="de-DE" sz="2000" dirty="0" smtClean="0">
                <a:latin typeface="Garamond"/>
                <a:cs typeface="Garamond"/>
              </a:rPr>
              <a:t>erfahren 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smtClean="0">
                <a:latin typeface="Garamond"/>
                <a:cs typeface="Garamond"/>
              </a:rPr>
              <a:t>- </a:t>
            </a:r>
            <a:r>
              <a:rPr lang="de-DE" sz="2000" smtClean="0">
                <a:latin typeface="Garamond"/>
                <a:cs typeface="Garamond"/>
              </a:rPr>
              <a:t>Berücksichtigte </a:t>
            </a:r>
            <a:r>
              <a:rPr lang="de-DE" sz="2000" dirty="0" smtClean="0">
                <a:latin typeface="Garamond"/>
                <a:cs typeface="Garamond"/>
              </a:rPr>
              <a:t>Hochsensibilität führt zu gesünderem Lebensstil</a:t>
            </a:r>
            <a:r>
              <a:rPr lang="de-DE" sz="2000" i="1" dirty="0" smtClean="0">
                <a:latin typeface="Garamond"/>
                <a:cs typeface="Garamond"/>
              </a:rPr>
              <a:t/>
            </a:r>
            <a:br>
              <a:rPr lang="de-DE" sz="2000" i="1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dirty="0" err="1" smtClean="0">
                <a:latin typeface="Garamond"/>
                <a:cs typeface="Garamond"/>
              </a:rPr>
              <a:t>Introspektion</a:t>
            </a:r>
            <a:r>
              <a:rPr lang="de-DE" sz="2000" dirty="0" smtClean="0">
                <a:latin typeface="Garamond"/>
                <a:cs typeface="Garamond"/>
              </a:rPr>
              <a:t> sagt: ( - 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Phylogenetische Anpassungsleistungen evtl. </a:t>
            </a:r>
            <a:r>
              <a:rPr lang="de-DE" sz="2000" i="1" dirty="0" smtClean="0">
                <a:latin typeface="Garamond"/>
                <a:cs typeface="Garamond"/>
              </a:rPr>
              <a:t>maladaptiv </a:t>
            </a:r>
            <a:r>
              <a:rPr lang="de-DE" sz="2000" dirty="0" smtClean="0">
                <a:latin typeface="Garamond"/>
                <a:cs typeface="Garamond"/>
              </a:rPr>
              <a:t>in moderner Gesellschaft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dirty="0" err="1" smtClean="0">
                <a:latin typeface="Garamond"/>
                <a:cs typeface="Garamond"/>
              </a:rPr>
              <a:t>Somatohygiene</a:t>
            </a:r>
            <a:r>
              <a:rPr lang="de-DE" sz="2000" dirty="0" smtClean="0">
                <a:latin typeface="Garamond"/>
                <a:cs typeface="Garamond"/>
              </a:rPr>
              <a:t> vs. Psychohygiene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Möglicherweise höhere Anfälligkeit für Psychopathologien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</a:t>
            </a:r>
            <a:r>
              <a:rPr lang="de-DE" sz="1800" dirty="0" smtClean="0">
                <a:latin typeface="Garamond"/>
                <a:cs typeface="Garamond"/>
              </a:rPr>
              <a:t>- namentlich </a:t>
            </a:r>
            <a:r>
              <a:rPr lang="de-DE" sz="1800" dirty="0" err="1" smtClean="0">
                <a:latin typeface="Garamond"/>
                <a:cs typeface="Garamond"/>
              </a:rPr>
              <a:t>Ängstlich-vermeidene</a:t>
            </a:r>
            <a:r>
              <a:rPr lang="de-DE" sz="1800" dirty="0" smtClean="0">
                <a:latin typeface="Garamond"/>
                <a:cs typeface="Garamond"/>
              </a:rPr>
              <a:t> Persönlichkeitsstörung ICD-10 F 60.6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4693593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Eine </a:t>
            </a:r>
            <a:r>
              <a:rPr lang="de-DE" sz="2400" i="1" u="sng" dirty="0" smtClean="0">
                <a:latin typeface="Garamond"/>
                <a:cs typeface="Garamond"/>
              </a:rPr>
              <a:t>alte</a:t>
            </a:r>
            <a:r>
              <a:rPr lang="de-DE" sz="2400" u="sng" dirty="0" smtClean="0">
                <a:latin typeface="Garamond"/>
                <a:cs typeface="Garamond"/>
              </a:rPr>
              <a:t> Krankheit?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„Abgrenzung“ zu ...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b="1" dirty="0" err="1" smtClean="0">
                <a:latin typeface="Garamond"/>
                <a:cs typeface="Garamond"/>
              </a:rPr>
              <a:t>Soziophobie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Reizempfindlichkeit unabhängig von Gruppensituationen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Akute Reizüberflutung wohl keine </a:t>
            </a:r>
            <a:r>
              <a:rPr lang="de-DE" sz="2000" i="1" dirty="0" err="1" smtClean="0">
                <a:latin typeface="Garamond"/>
                <a:cs typeface="Garamond"/>
              </a:rPr>
              <a:t>phobische</a:t>
            </a:r>
            <a:r>
              <a:rPr lang="de-DE" sz="2000" i="1" dirty="0" smtClean="0">
                <a:latin typeface="Garamond"/>
                <a:cs typeface="Garamond"/>
              </a:rPr>
              <a:t> </a:t>
            </a:r>
            <a:r>
              <a:rPr lang="de-DE" sz="2000" dirty="0" smtClean="0">
                <a:latin typeface="Garamond"/>
                <a:cs typeface="Garamond"/>
              </a:rPr>
              <a:t>Symptomatik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Gruppenleitung häufig unproblematisch möglich 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b="1" dirty="0" smtClean="0">
                <a:latin typeface="Garamond"/>
                <a:cs typeface="Garamond"/>
              </a:rPr>
              <a:t>AD(H)S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</a:t>
            </a:r>
            <a:r>
              <a:rPr lang="de-DE" sz="2000" i="1" dirty="0" smtClean="0">
                <a:latin typeface="Garamond"/>
                <a:cs typeface="Garamond"/>
              </a:rPr>
              <a:t>Faustregel</a:t>
            </a:r>
            <a:r>
              <a:rPr lang="de-DE" sz="2000" dirty="0" smtClean="0">
                <a:latin typeface="Garamond"/>
                <a:cs typeface="Garamond"/>
              </a:rPr>
              <a:t>: Bei angenehmem Reizniveau verschwindet Symptomatik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b="1" dirty="0" smtClean="0">
                <a:latin typeface="Garamond"/>
                <a:cs typeface="Garamond"/>
              </a:rPr>
              <a:t>Persönlichkeitsstörungen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HSP i. d. R. diesseits der Schwelle zur Pathologie</a:t>
            </a: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b="1" i="1" dirty="0" smtClean="0">
                <a:latin typeface="Garamond"/>
                <a:cs typeface="Garamond"/>
              </a:rPr>
              <a:t>personal </a:t>
            </a:r>
            <a:r>
              <a:rPr lang="de-DE" sz="2000" b="1" i="1" dirty="0" err="1" smtClean="0">
                <a:latin typeface="Garamond"/>
                <a:cs typeface="Garamond"/>
              </a:rPr>
              <a:t>validation</a:t>
            </a:r>
            <a:r>
              <a:rPr lang="de-DE" sz="2000" b="1" i="1" dirty="0" smtClean="0">
                <a:latin typeface="Garamond"/>
                <a:cs typeface="Garamond"/>
              </a:rPr>
              <a:t> </a:t>
            </a:r>
            <a:r>
              <a:rPr lang="de-DE" sz="2000" b="1" i="1" dirty="0" err="1" smtClean="0">
                <a:latin typeface="Garamond"/>
                <a:cs typeface="Garamond"/>
              </a:rPr>
              <a:t>falacy</a:t>
            </a:r>
            <a:r>
              <a:rPr lang="de-DE" sz="2000" b="1" i="1" dirty="0" smtClean="0">
                <a:latin typeface="Garamond"/>
                <a:cs typeface="Garamond"/>
              </a:rPr>
              <a:t>?</a:t>
            </a:r>
            <a:endParaRPr lang="de-DE" sz="1800" b="1" i="1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(Erste) Folgerungen</a:t>
            </a:r>
            <a:endParaRPr lang="de-DE" sz="2400" i="1" u="sng" cap="small" dirty="0">
              <a:latin typeface="Garamond"/>
              <a:cs typeface="Garamond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165658" y="1560048"/>
            <a:ext cx="8766092" cy="4801314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000" dirty="0" smtClean="0">
                <a:latin typeface="Garamond"/>
                <a:cs typeface="Garamond"/>
              </a:rPr>
              <a:t>- Euphorie nach </a:t>
            </a:r>
            <a:r>
              <a:rPr lang="de-DE" sz="2000" i="1" dirty="0" smtClean="0">
                <a:latin typeface="Garamond"/>
                <a:cs typeface="Garamond"/>
              </a:rPr>
              <a:t>Gebirgsketteneffekt</a:t>
            </a:r>
            <a:r>
              <a:rPr lang="de-DE" sz="2000" dirty="0" smtClean="0">
                <a:latin typeface="Garamond"/>
                <a:cs typeface="Garamond"/>
              </a:rPr>
              <a:t> ca. zwei Monate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Bewusste und unbewusste Entwicklung von </a:t>
            </a:r>
            <a:r>
              <a:rPr lang="de-DE" sz="2000" i="1" dirty="0" err="1" smtClean="0">
                <a:latin typeface="Garamond"/>
                <a:cs typeface="Garamond"/>
              </a:rPr>
              <a:t>Coping</a:t>
            </a:r>
            <a:r>
              <a:rPr lang="de-DE" sz="2000" dirty="0" err="1" smtClean="0">
                <a:latin typeface="Garamond"/>
                <a:cs typeface="Garamond"/>
              </a:rPr>
              <a:t>-Strategien</a:t>
            </a:r>
            <a:r>
              <a:rPr lang="de-DE" sz="2000" i="1" dirty="0" smtClean="0">
                <a:latin typeface="Garamond"/>
                <a:cs typeface="Garamond"/>
              </a:rPr>
              <a:t/>
            </a:r>
            <a:br>
              <a:rPr lang="de-DE" sz="2000" i="1" dirty="0" smtClean="0">
                <a:latin typeface="Garamond"/>
                <a:cs typeface="Garamond"/>
              </a:rPr>
            </a:br>
            <a:r>
              <a:rPr lang="de-DE" sz="400" i="1" dirty="0" smtClean="0">
                <a:latin typeface="Garamond"/>
                <a:cs typeface="Garamond"/>
              </a:rPr>
              <a:t/>
            </a:r>
            <a:br>
              <a:rPr lang="de-DE" sz="400" i="1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>	</a:t>
            </a:r>
            <a:r>
              <a:rPr lang="de-DE" sz="1800" i="1" dirty="0" smtClean="0">
                <a:latin typeface="Garamond"/>
                <a:cs typeface="Garamond"/>
              </a:rPr>
              <a:t>- </a:t>
            </a:r>
            <a:r>
              <a:rPr lang="de-DE" sz="1800" dirty="0" smtClean="0">
                <a:latin typeface="Garamond"/>
                <a:cs typeface="Garamond"/>
              </a:rPr>
              <a:t>Lärm </a:t>
            </a:r>
            <a:r>
              <a:rPr lang="de-DE" sz="1800" i="1" dirty="0" smtClean="0">
                <a:latin typeface="Garamond"/>
                <a:cs typeface="Garamond"/>
              </a:rPr>
              <a:t>durchfließen </a:t>
            </a:r>
            <a:r>
              <a:rPr lang="de-DE" sz="1800" dirty="0" smtClean="0">
                <a:latin typeface="Garamond"/>
                <a:cs typeface="Garamond"/>
              </a:rPr>
              <a:t>lassen; „Einohrtechnik“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1800" dirty="0" smtClean="0">
                <a:latin typeface="Garamond"/>
                <a:cs typeface="Garamond"/>
              </a:rPr>
              <a:t>	- Unterbrechung der </a:t>
            </a:r>
            <a:r>
              <a:rPr lang="de-DE" sz="1800" i="1" dirty="0" smtClean="0">
                <a:latin typeface="Garamond"/>
                <a:cs typeface="Garamond"/>
              </a:rPr>
              <a:t>Feedbackschleife</a:t>
            </a:r>
            <a:r>
              <a:rPr lang="de-DE" sz="1800" dirty="0" smtClean="0">
                <a:latin typeface="Garamond"/>
                <a:cs typeface="Garamond"/>
              </a:rPr>
              <a:t/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400" i="1" dirty="0" smtClean="0">
                <a:latin typeface="Garamond"/>
                <a:cs typeface="Garamond"/>
              </a:rPr>
              <a:t/>
            </a:r>
            <a:br>
              <a:rPr lang="de-DE" sz="4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i="1" dirty="0" err="1" smtClean="0">
                <a:latin typeface="Garamond"/>
                <a:cs typeface="Garamond"/>
              </a:rPr>
              <a:t>Refraiming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b="1" u="sng" dirty="0" smtClean="0">
                <a:latin typeface="Garamond"/>
                <a:cs typeface="Garamond"/>
              </a:rPr>
              <a:t>Prominente Themen, „</a:t>
            </a:r>
            <a:r>
              <a:rPr lang="de-DE" sz="2000" b="1" i="1" u="sng" dirty="0" err="1" smtClean="0">
                <a:latin typeface="Garamond"/>
                <a:cs typeface="Garamond"/>
              </a:rPr>
              <a:t>Issues</a:t>
            </a:r>
            <a:r>
              <a:rPr lang="de-DE" sz="2000" b="1" u="sng" dirty="0" smtClean="0">
                <a:latin typeface="Garamond"/>
                <a:cs typeface="Garamond"/>
              </a:rPr>
              <a:t>“</a:t>
            </a: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Hochsensible in der Arbeitswelt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Intimbeziehungen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Hochsensible Kinder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Therapeutische Interventionen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200" dirty="0" smtClean="0">
                <a:latin typeface="Garamond"/>
                <a:cs typeface="Garamond"/>
              </a:rPr>
              <a:t/>
            </a:r>
            <a:br>
              <a:rPr lang="de-DE" sz="1200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HS und Hochbegabung</a:t>
            </a:r>
            <a:endParaRPr lang="de-DE" sz="1800" i="1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4524316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Hochsensible in der Arbeitswelt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HSP haben „auch“ Potenziale, besondere Fähigkeiten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Kreativität, Gewissenhaftigkeit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Frühindikator für Missstände (neuer </a:t>
            </a:r>
            <a:r>
              <a:rPr lang="de-DE" sz="2000" i="1" dirty="0" err="1" smtClean="0">
                <a:latin typeface="Garamond"/>
                <a:cs typeface="Garamond"/>
              </a:rPr>
              <a:t>Kondratjew</a:t>
            </a:r>
            <a:r>
              <a:rPr lang="de-DE" sz="2000" dirty="0" smtClean="0">
                <a:latin typeface="Garamond"/>
                <a:cs typeface="Garamond"/>
              </a:rPr>
              <a:t>?)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Schwierigkeiten aber im Fokus der Wahrnehmung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</a:t>
            </a:r>
            <a:r>
              <a:rPr lang="de-DE" sz="2000" i="1" dirty="0" smtClean="0">
                <a:latin typeface="Garamond"/>
                <a:cs typeface="Garamond"/>
              </a:rPr>
              <a:t>Exemplum </a:t>
            </a:r>
            <a:r>
              <a:rPr lang="de-DE" sz="2000" dirty="0" smtClean="0">
                <a:latin typeface="Garamond"/>
                <a:cs typeface="Garamond"/>
              </a:rPr>
              <a:t>Großraumbüro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Mobbing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Leistungsdruck(?)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Burnout(?)</a:t>
            </a:r>
            <a:r>
              <a:rPr lang="de-DE" sz="2000" i="1" dirty="0" smtClean="0">
                <a:latin typeface="Garamond"/>
                <a:cs typeface="Garamond"/>
              </a:rPr>
              <a:t/>
            </a:r>
            <a:br>
              <a:rPr lang="de-DE" sz="2000" i="1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dirty="0" smtClean="0">
                <a:latin typeface="Garamond"/>
                <a:cs typeface="Garamond"/>
              </a:rPr>
              <a:t>Selbständigkeit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i="1" dirty="0" smtClean="0">
                <a:latin typeface="Garamond"/>
                <a:cs typeface="Garamond"/>
              </a:rPr>
              <a:t>Sinnfrage</a:t>
            </a:r>
            <a:r>
              <a:rPr lang="de-DE" sz="2000" dirty="0" smtClean="0">
                <a:latin typeface="Garamond"/>
                <a:cs typeface="Garamond"/>
              </a:rPr>
              <a:t>, bevorzugte Arbeitsfelder(?)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2369880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Intimbeziehungen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Vorsicht, Gehemmtheit(?)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</a:t>
            </a:r>
            <a:r>
              <a:rPr lang="de-DE" sz="1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sz="2000" dirty="0" smtClean="0">
                <a:latin typeface="Garamond"/>
                <a:cs typeface="Garamond"/>
              </a:rPr>
              <a:t> Verlobungsszene in „Der Stechlin“ (</a:t>
            </a:r>
            <a:r>
              <a:rPr lang="de-DE" sz="2000" cap="small" dirty="0" smtClean="0">
                <a:latin typeface="Garamond"/>
                <a:cs typeface="Garamond"/>
              </a:rPr>
              <a:t>Fontante</a:t>
            </a:r>
            <a:r>
              <a:rPr lang="de-DE" sz="2000" dirty="0" smtClean="0">
                <a:latin typeface="Garamond"/>
                <a:cs typeface="Garamond"/>
              </a:rPr>
              <a:t>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Rollenerwartungen an Männer</a:t>
            </a: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dirty="0" smtClean="0">
                <a:latin typeface="Garamond"/>
                <a:cs typeface="Garamond"/>
              </a:rPr>
              <a:t>Konflikte bei unterschiedlichen Reizempfindlichkeiten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65658" y="3755161"/>
            <a:ext cx="8766092" cy="150810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Hochsensible Kinder</a:t>
            </a:r>
            <a:br>
              <a:rPr kumimoji="0" lang="de-DE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</a:t>
            </a:r>
            <a:r>
              <a:rPr kumimoji="0" lang="de-DE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Kinderbettchen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/>
            </a:r>
            <a:b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Schule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j-ea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3847207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000" i="1" dirty="0" smtClean="0">
                <a:latin typeface="Garamond"/>
                <a:cs typeface="Garamond"/>
              </a:rPr>
              <a:t/>
            </a:r>
            <a:br>
              <a:rPr lang="de-DE" sz="2000" i="1" dirty="0" smtClean="0">
                <a:latin typeface="Garamond"/>
                <a:cs typeface="Garamond"/>
              </a:rPr>
            </a:br>
            <a:r>
              <a:rPr lang="de-DE" sz="2400" u="sng" dirty="0" smtClean="0">
                <a:latin typeface="Garamond"/>
                <a:cs typeface="Garamond"/>
              </a:rPr>
              <a:t>Zur Einordnung der Person: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Jahrgang 1981; </a:t>
            </a:r>
            <a:r>
              <a:rPr lang="de-DE" sz="2000" smtClean="0">
                <a:latin typeface="Garamond"/>
                <a:cs typeface="Garamond"/>
              </a:rPr>
              <a:t>promovierter Jurist, Rechtsanwalt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2006-2014 Forschung und Lehre im Zivilrecht und in der Rechtsgeschichte als wissenschaftliche(r) Mitarbeiter / Hilfskraft an der Juristischen Fakultät Bochum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Beschäftigung mit Hochsensibilität seit 2003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als Betroffener sowie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im Rahmen von Öffentlichkeitsarbeit und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- seit 2007 als Chef des IFHS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5658" y="4592720"/>
            <a:ext cx="87660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Garamond"/>
                <a:cs typeface="Garamond"/>
              </a:rPr>
              <a:t>		</a:t>
            </a:r>
          </a:p>
          <a:p>
            <a:r>
              <a:rPr lang="de-DE" dirty="0" smtClean="0">
                <a:latin typeface="Garamond"/>
                <a:cs typeface="Garamond"/>
              </a:rPr>
              <a:t>		</a:t>
            </a:r>
            <a:r>
              <a:rPr lang="de-DE" sz="2000" dirty="0" smtClean="0">
                <a:latin typeface="Garamond"/>
                <a:cs typeface="Garamond"/>
              </a:rPr>
              <a:t>=&gt; </a:t>
            </a:r>
            <a:r>
              <a:rPr lang="de-DE" sz="2000" b="1" dirty="0" smtClean="0">
                <a:latin typeface="Garamond"/>
                <a:cs typeface="Garamond"/>
              </a:rPr>
              <a:t>keine psychologische Formalqualifikation</a:t>
            </a:r>
            <a:r>
              <a:rPr lang="de-DE" sz="2000" dirty="0" smtClean="0">
                <a:latin typeface="Garamond"/>
                <a:cs typeface="Garamond"/>
              </a:rPr>
              <a:t>!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	( =&gt; man genieße daher „</a:t>
            </a:r>
            <a:r>
              <a:rPr lang="de-DE" sz="2000" i="1" dirty="0" smtClean="0">
                <a:latin typeface="Garamond"/>
                <a:cs typeface="Garamond"/>
              </a:rPr>
              <a:t>cum grano salis</a:t>
            </a:r>
            <a:r>
              <a:rPr lang="de-DE" sz="2000" dirty="0" smtClean="0">
                <a:latin typeface="Garamond"/>
                <a:cs typeface="Garamond"/>
              </a:rPr>
              <a:t>“! )</a:t>
            </a:r>
            <a:br>
              <a:rPr lang="de-DE" sz="2000" dirty="0" smtClean="0">
                <a:latin typeface="Garamond"/>
                <a:cs typeface="Garamond"/>
              </a:rPr>
            </a:b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2431435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Therapeutische Interventionen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Überempfindlichkeit </a:t>
            </a:r>
            <a:r>
              <a:rPr lang="de-DE" sz="2000" smtClean="0">
                <a:latin typeface="Garamond"/>
                <a:cs typeface="Garamond"/>
              </a:rPr>
              <a:t>gegen Medikamente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Psychosomatik</a:t>
            </a: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dirty="0" smtClean="0">
                <a:latin typeface="Garamond"/>
                <a:cs typeface="Garamond"/>
              </a:rPr>
              <a:t>Spezielle Psychotherapien?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200" dirty="0" smtClean="0">
                <a:latin typeface="Garamond"/>
                <a:cs typeface="Garamond"/>
              </a:rPr>
              <a:t/>
            </a:r>
            <a:br>
              <a:rPr lang="de-DE" sz="1200" dirty="0" smtClean="0">
                <a:latin typeface="Garamond"/>
                <a:cs typeface="Garamond"/>
              </a:rPr>
            </a:br>
            <a:r>
              <a:rPr lang="de-DE" sz="1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sz="2000" dirty="0" smtClean="0">
                <a:latin typeface="Garamond"/>
                <a:cs typeface="Garamond"/>
              </a:rPr>
              <a:t> Therapeutennetzwerk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65658" y="3755161"/>
            <a:ext cx="8766092" cy="243143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kumimoji="0" lang="de-DE" sz="2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HS und Hochbegabung</a:t>
            </a:r>
            <a:r>
              <a:rPr kumimoji="0" lang="de-DE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/>
            </a:r>
            <a:br>
              <a:rPr kumimoji="0" lang="de-DE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HB-Literatur berichtet von hoher Sensibilität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endParaRPr kumimoji="0" lang="de-DE" sz="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j-ea"/>
              <a:cs typeface="Garamond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de-DE" sz="2000" dirty="0" smtClean="0">
                <a:latin typeface="Garamond"/>
                <a:ea typeface="+mj-ea"/>
                <a:cs typeface="Garamond"/>
              </a:rPr>
              <a:t>	</a:t>
            </a:r>
            <a:r>
              <a:rPr lang="de-DE" sz="1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sz="2000" dirty="0" smtClean="0">
                <a:latin typeface="Garamond"/>
                <a:ea typeface="+mj-ea"/>
                <a:cs typeface="Garamond"/>
              </a:rPr>
              <a:t> Wahrscheinlich </a:t>
            </a:r>
            <a:r>
              <a:rPr lang="de-DE" sz="2000" i="1" dirty="0" smtClean="0">
                <a:latin typeface="Garamond"/>
                <a:ea typeface="+mj-ea"/>
                <a:cs typeface="Garamond"/>
              </a:rPr>
              <a:t>Artefakt </a:t>
            </a:r>
            <a:r>
              <a:rPr lang="de-DE" sz="2000" dirty="0" smtClean="0">
                <a:latin typeface="Garamond"/>
                <a:ea typeface="+mj-ea"/>
                <a:cs typeface="Garamond"/>
              </a:rPr>
              <a:t>der therapeutischen Situation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j-ea"/>
              <a:cs typeface="Garamond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j-ea"/>
              <a:cs typeface="Garamond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</a:t>
            </a:r>
            <a:r>
              <a:rPr kumimoji="0" lang="de-DE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Zwei Prozent HB vs.</a:t>
            </a:r>
            <a:r>
              <a:rPr kumimoji="0" lang="de-DE" sz="20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 15 - 20 Prozent HSP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endParaRPr kumimoji="0" lang="de-DE" sz="8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/>
              <a:ea typeface="+mj-ea"/>
              <a:cs typeface="Garamond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- </a:t>
            </a:r>
            <a:r>
              <a:rPr kumimoji="0" lang="de-DE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Vermutung</a:t>
            </a:r>
            <a:r>
              <a:rPr kumimoji="0" lang="de-DE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  <a:t>: Keine besondere Korrelation</a:t>
            </a:r>
            <a:br>
              <a:rPr kumimoji="0" lang="de-DE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/>
                <a:ea typeface="+mj-ea"/>
                <a:cs typeface="Garamond"/>
              </a:rPr>
            </a:br>
            <a:endParaRPr lang="de-DE" sz="800" dirty="0" smtClean="0">
              <a:latin typeface="Garamond"/>
              <a:ea typeface="+mj-ea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Der Informations- und Forschungsverbund</a:t>
            </a:r>
          </a:p>
          <a:p>
            <a:pPr algn="ctr"/>
            <a:r>
              <a:rPr lang="de-DE" sz="2400" u="sng" dirty="0" smtClean="0">
                <a:latin typeface="Garamond"/>
                <a:cs typeface="Garamond"/>
              </a:rPr>
              <a:t>Hochsensibilität e. V.</a:t>
            </a:r>
            <a:endParaRPr lang="de-DE" sz="2400" i="1" u="sng" cap="small" dirty="0">
              <a:latin typeface="Garamond"/>
              <a:cs typeface="Garamond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165659" y="1780940"/>
            <a:ext cx="8766092" cy="3293209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000" dirty="0" smtClean="0">
                <a:latin typeface="Garamond"/>
                <a:cs typeface="Garamond"/>
              </a:rPr>
              <a:t>- Gegründet 2007; gemeinnützig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i="1" dirty="0" smtClean="0">
                <a:latin typeface="Garamond"/>
                <a:cs typeface="Garamond"/>
              </a:rPr>
              <a:t>Gebirgsketteneffekt</a:t>
            </a:r>
            <a:r>
              <a:rPr lang="de-DE" sz="2000" dirty="0" smtClean="0">
                <a:latin typeface="Garamond"/>
                <a:cs typeface="Garamond"/>
              </a:rPr>
              <a:t> als entscheidendes Motiv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Aufgaben: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Ansprechpartner für Presse und Öffentlichkeit, PR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Informationssammlung und -aufbereitung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Wissenschaftsvernetzung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>	</a:t>
            </a:r>
            <a:r>
              <a:rPr lang="de-DE" sz="2000" dirty="0" smtClean="0">
                <a:latin typeface="Garamond"/>
                <a:cs typeface="Garamond"/>
              </a:rPr>
              <a:t>- Unterstützung lokaler Aktivitäten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Größter und ältester deutscher Verein zum Thema </a:t>
            </a:r>
            <a:r>
              <a:rPr lang="de-DE" sz="2000" i="1" dirty="0" smtClean="0">
                <a:latin typeface="Garamond"/>
                <a:cs typeface="Garamond"/>
              </a:rPr>
              <a:t>Hochsensibilität</a:t>
            </a:r>
            <a:endParaRPr lang="de-DE" sz="1800" i="1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7" y="1408185"/>
            <a:ext cx="8807507" cy="3216730"/>
          </a:xfrm>
        </p:spPr>
        <p:txBody>
          <a:bodyPr/>
          <a:lstStyle/>
          <a:p>
            <a:pPr>
              <a:spcAft>
                <a:spcPts val="9600"/>
              </a:spcAft>
            </a:pPr>
            <a:r>
              <a:rPr lang="de-DE" sz="2000" dirty="0" smtClean="0">
                <a:latin typeface="Garamond"/>
                <a:cs typeface="Garamond"/>
              </a:rPr>
              <a:t>Für weitere Fragen:</a:t>
            </a:r>
            <a:r>
              <a:rPr lang="de-DE" sz="5500" dirty="0" smtClean="0">
                <a:latin typeface="Garamond"/>
                <a:cs typeface="Garamond"/>
              </a:rPr>
              <a:t/>
            </a:r>
            <a:br>
              <a:rPr lang="de-DE" sz="5500" dirty="0" smtClean="0">
                <a:latin typeface="Garamond"/>
                <a:cs typeface="Garamond"/>
              </a:rPr>
            </a:b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6600" dirty="0" err="1" smtClean="0">
                <a:latin typeface="Garamond"/>
                <a:cs typeface="Garamond"/>
              </a:rPr>
              <a:t>www.hochsensibel.org</a:t>
            </a:r>
            <a:r>
              <a:rPr lang="de-DE" sz="2400" dirty="0" smtClean="0">
                <a:latin typeface="Garamond"/>
                <a:cs typeface="Garamond"/>
              </a:rPr>
              <a:t/>
            </a:r>
            <a:br>
              <a:rPr lang="de-DE" sz="2400" dirty="0" smtClean="0">
                <a:latin typeface="Garamond"/>
                <a:cs typeface="Garamond"/>
              </a:rPr>
            </a:b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4431983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Biografische </a:t>
            </a:r>
            <a:r>
              <a:rPr lang="de-DE" sz="2400" i="1" u="sng" dirty="0" smtClean="0">
                <a:latin typeface="Garamond"/>
                <a:cs typeface="Garamond"/>
              </a:rPr>
              <a:t>Merkwürdigkeiten </a:t>
            </a:r>
            <a:r>
              <a:rPr lang="de-DE" sz="2400" u="sng" dirty="0" smtClean="0">
                <a:latin typeface="Garamond"/>
                <a:cs typeface="Garamond"/>
              </a:rPr>
              <a:t>I: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Als Kind war lebhaftes Spielen merkwürdig anstrengend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800" dirty="0" smtClean="0">
                <a:latin typeface="Garamond"/>
                <a:cs typeface="Garamond"/>
              </a:rPr>
              <a:t>	- Ziel, Geschwindigkeit herauszunehmen - „</a:t>
            </a:r>
            <a:r>
              <a:rPr lang="de-DE" sz="1800" i="1" dirty="0" smtClean="0">
                <a:latin typeface="Garamond"/>
                <a:cs typeface="Garamond"/>
              </a:rPr>
              <a:t>Sabotage</a:t>
            </a:r>
            <a:r>
              <a:rPr lang="de-DE" sz="1800" dirty="0" smtClean="0">
                <a:latin typeface="Garamond"/>
                <a:cs typeface="Garamond"/>
              </a:rPr>
              <a:t>“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1800" dirty="0" smtClean="0">
                <a:latin typeface="Garamond"/>
                <a:cs typeface="Garamond"/>
              </a:rPr>
              <a:t>	- Erpressungsversuche</a:t>
            </a:r>
            <a:r>
              <a:rPr lang="de-DE" sz="2000" dirty="0" smtClean="0">
                <a:latin typeface="Garamond"/>
                <a:cs typeface="Garamond"/>
              </a:rPr>
              <a:t> 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„Partys“ als Orte des Grauens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800" dirty="0" smtClean="0">
                <a:latin typeface="Garamond"/>
                <a:cs typeface="Garamond"/>
              </a:rPr>
              <a:t>	- Flucht vor „</a:t>
            </a:r>
            <a:r>
              <a:rPr lang="de-DE" sz="1800" dirty="0" err="1" smtClean="0">
                <a:latin typeface="Garamond"/>
                <a:cs typeface="Garamond"/>
              </a:rPr>
              <a:t>Halligalli</a:t>
            </a:r>
            <a:r>
              <a:rPr lang="de-DE" sz="1800" dirty="0" smtClean="0">
                <a:latin typeface="Garamond"/>
                <a:cs typeface="Garamond"/>
              </a:rPr>
              <a:t>“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1800" dirty="0" smtClean="0">
                <a:latin typeface="Garamond"/>
                <a:cs typeface="Garamond"/>
              </a:rPr>
              <a:t>	- „</a:t>
            </a:r>
            <a:r>
              <a:rPr lang="de-DE" sz="1800" i="1" dirty="0" err="1" smtClean="0">
                <a:latin typeface="Garamond"/>
                <a:cs typeface="Garamond"/>
              </a:rPr>
              <a:t>Socialising</a:t>
            </a:r>
            <a:r>
              <a:rPr lang="de-DE" sz="1800" dirty="0" smtClean="0">
                <a:latin typeface="Garamond"/>
                <a:cs typeface="Garamond"/>
              </a:rPr>
              <a:t>“ im Hausflur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</a:t>
            </a:r>
            <a:r>
              <a:rPr lang="de-DE" sz="2000" i="1" dirty="0" err="1" smtClean="0">
                <a:latin typeface="Garamond"/>
                <a:cs typeface="Garamond"/>
              </a:rPr>
              <a:t>Crying</a:t>
            </a:r>
            <a:r>
              <a:rPr lang="de-DE" sz="2000" i="1" dirty="0" smtClean="0">
                <a:latin typeface="Garamond"/>
                <a:cs typeface="Garamond"/>
              </a:rPr>
              <a:t> at </a:t>
            </a:r>
            <a:r>
              <a:rPr lang="de-DE" sz="2000" i="1" dirty="0" err="1" smtClean="0">
                <a:latin typeface="Garamond"/>
                <a:cs typeface="Garamond"/>
              </a:rPr>
              <a:t>the</a:t>
            </a:r>
            <a:r>
              <a:rPr lang="de-DE" sz="2000" i="1" dirty="0" smtClean="0">
                <a:latin typeface="Garamond"/>
                <a:cs typeface="Garamond"/>
              </a:rPr>
              <a:t> </a:t>
            </a:r>
            <a:r>
              <a:rPr lang="de-DE" sz="2000" i="1" dirty="0" err="1" smtClean="0">
                <a:latin typeface="Garamond"/>
                <a:cs typeface="Garamond"/>
              </a:rPr>
              <a:t>Discotheque</a:t>
            </a:r>
            <a:r>
              <a:rPr lang="de-DE" sz="2000" i="1" dirty="0" smtClean="0">
                <a:latin typeface="Garamond"/>
                <a:cs typeface="Garamond"/>
              </a:rPr>
              <a:t/>
            </a:r>
            <a:br>
              <a:rPr lang="de-DE" sz="2000" i="1" dirty="0" smtClean="0">
                <a:latin typeface="Garamond"/>
                <a:cs typeface="Garamond"/>
              </a:rPr>
            </a:br>
            <a:r>
              <a:rPr lang="de-DE" sz="800" i="1" dirty="0" smtClean="0">
                <a:latin typeface="Garamond"/>
                <a:cs typeface="Garamond"/>
              </a:rPr>
              <a:t/>
            </a:r>
            <a:br>
              <a:rPr lang="de-DE" sz="800" i="1" dirty="0" smtClean="0">
                <a:latin typeface="Garamond"/>
                <a:cs typeface="Garamond"/>
              </a:rPr>
            </a:br>
            <a:r>
              <a:rPr lang="de-DE" sz="2000" i="1" dirty="0" smtClean="0">
                <a:latin typeface="Garamond"/>
                <a:cs typeface="Garamond"/>
              </a:rPr>
              <a:t>- </a:t>
            </a:r>
            <a:r>
              <a:rPr lang="de-DE" sz="2000" dirty="0" smtClean="0">
                <a:latin typeface="Garamond"/>
                <a:cs typeface="Garamond"/>
              </a:rPr>
              <a:t>Angst vor Streit, Ärger (= </a:t>
            </a:r>
            <a:r>
              <a:rPr lang="de-DE" sz="2000" i="1" dirty="0" smtClean="0">
                <a:latin typeface="Garamond"/>
                <a:cs typeface="Garamond"/>
              </a:rPr>
              <a:t>Harmoniesucht</a:t>
            </a:r>
            <a:r>
              <a:rPr lang="de-DE" sz="2000" dirty="0" smtClean="0">
                <a:latin typeface="Garamond"/>
                <a:cs typeface="Garamond"/>
              </a:rPr>
              <a:t>)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Andere Interessen; ruhigerer </a:t>
            </a:r>
            <a:r>
              <a:rPr lang="de-DE" sz="2000" smtClean="0">
                <a:latin typeface="Garamond"/>
                <a:cs typeface="Garamond"/>
              </a:rPr>
              <a:t>und reflektierter </a:t>
            </a:r>
            <a:r>
              <a:rPr lang="de-DE" sz="2000" dirty="0" smtClean="0">
                <a:latin typeface="Garamond"/>
                <a:cs typeface="Garamond"/>
              </a:rPr>
              <a:t>Charakter</a:t>
            </a:r>
            <a:br>
              <a:rPr lang="de-DE" sz="2000" dirty="0" smtClean="0">
                <a:latin typeface="Garamond"/>
                <a:cs typeface="Garamond"/>
              </a:rPr>
            </a:b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5658" y="4845814"/>
            <a:ext cx="87660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>
              <a:latin typeface="Garamond"/>
              <a:cs typeface="Garamond"/>
            </a:endParaRPr>
          </a:p>
          <a:p>
            <a:pPr algn="ctr"/>
            <a:r>
              <a:rPr lang="de-DE" sz="2200" b="1" u="sng" dirty="0" smtClean="0">
                <a:latin typeface="Garamond"/>
                <a:cs typeface="Garamond"/>
              </a:rPr>
              <a:t>Fazit:</a:t>
            </a:r>
            <a:r>
              <a:rPr lang="de-DE" sz="2000" u="sng" dirty="0" smtClean="0">
                <a:latin typeface="Garamond"/>
                <a:cs typeface="Garamond"/>
              </a:rPr>
              <a:t> </a:t>
            </a: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/>
            <a:r>
              <a:rPr lang="de-DE" sz="2000" dirty="0" smtClean="0">
                <a:latin typeface="Garamond"/>
                <a:cs typeface="Garamond"/>
              </a:rPr>
              <a:t>Gefühlte </a:t>
            </a:r>
            <a:r>
              <a:rPr lang="de-DE" sz="2000" b="1" dirty="0" smtClean="0">
                <a:latin typeface="Garamond"/>
                <a:cs typeface="Garamond"/>
              </a:rPr>
              <a:t>Inkompatibilität mit Altersgenossen</a:t>
            </a: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1077218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Biografische </a:t>
            </a:r>
            <a:r>
              <a:rPr lang="de-DE" sz="2400" i="1" u="sng" dirty="0" smtClean="0">
                <a:latin typeface="Garamond"/>
                <a:cs typeface="Garamond"/>
              </a:rPr>
              <a:t>Merkwürdigkeiten </a:t>
            </a:r>
            <a:r>
              <a:rPr lang="de-DE" sz="2400" u="sng" dirty="0" smtClean="0">
                <a:latin typeface="Garamond"/>
                <a:cs typeface="Garamond"/>
              </a:rPr>
              <a:t>II: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Sehr aktiver Student, der sich ohne Hemmungen an Lehrveranstaltungen beteiligt ...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5658" y="4762979"/>
            <a:ext cx="8766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Symbol" pitchFamily="-65" charset="2"/>
              <a:buChar char=""/>
            </a:pPr>
            <a:r>
              <a:rPr lang="de-DE" sz="2000" dirty="0" smtClean="0">
                <a:latin typeface="Garamond"/>
                <a:cs typeface="Garamond"/>
              </a:rPr>
              <a:t> erheblicher, unbewusst/halbbewusst wirkender </a:t>
            </a:r>
            <a:r>
              <a:rPr lang="de-DE" sz="2400" b="1" dirty="0" smtClean="0">
                <a:latin typeface="Garamond"/>
                <a:cs typeface="Garamond"/>
              </a:rPr>
              <a:t>Anpassungsdruck </a:t>
            </a:r>
            <a:r>
              <a:rPr lang="de-DE" sz="2000" dirty="0" smtClean="0">
                <a:latin typeface="Garamond"/>
                <a:cs typeface="Garamond"/>
              </a:rPr>
              <a:t>...</a:t>
            </a:r>
          </a:p>
          <a:p>
            <a:pPr algn="ctr"/>
            <a:endParaRPr lang="de-DE" sz="2000" b="1" u="sng" dirty="0" smtClean="0">
              <a:latin typeface="Garamond"/>
              <a:cs typeface="Garamond"/>
            </a:endParaRPr>
          </a:p>
          <a:p>
            <a:pPr algn="ctr"/>
            <a:r>
              <a:rPr lang="de-DE" sz="2000" dirty="0" smtClean="0">
                <a:latin typeface="Garamond"/>
                <a:cs typeface="Garamond"/>
              </a:rPr>
              <a:t>... der sich über Jahre aufbaut</a:t>
            </a:r>
          </a:p>
          <a:p>
            <a:pPr algn="ctr">
              <a:buFont typeface="Symbol" pitchFamily="-65" charset="2"/>
              <a:buChar char=""/>
            </a:pPr>
            <a:endParaRPr lang="de-DE" sz="2000" dirty="0" smtClean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8" y="1822731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 smtClean="0">
                <a:latin typeface="Garamond"/>
                <a:cs typeface="Garamond"/>
              </a:rPr>
              <a:t>... dabei aber regelmäßig seine Belastungsgrenzen überschreitet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65658" y="2422896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Garamond"/>
                <a:cs typeface="Garamond"/>
              </a:rPr>
              <a:t>- Wahrgenommene Irritation irritiert ihrerseits (</a:t>
            </a:r>
            <a:r>
              <a:rPr lang="de-DE" sz="2000" i="1" dirty="0" smtClean="0">
                <a:latin typeface="Garamond"/>
                <a:cs typeface="Garamond"/>
              </a:rPr>
              <a:t>Feedbackschleife</a:t>
            </a:r>
            <a:r>
              <a:rPr lang="de-DE" sz="2000" dirty="0" smtClean="0">
                <a:latin typeface="Garamond"/>
                <a:cs typeface="Garamond"/>
              </a:rPr>
              <a:t>)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65658" y="2823006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latin typeface="Garamond"/>
                <a:cs typeface="Garamond"/>
              </a:rPr>
              <a:t>... vermutlich, weil Empfindlichkeit als Verstoß gegen </a:t>
            </a:r>
            <a:r>
              <a:rPr lang="de-DE" b="1" dirty="0" smtClean="0">
                <a:latin typeface="Garamond"/>
                <a:cs typeface="Garamond"/>
              </a:rPr>
              <a:t>Normen </a:t>
            </a:r>
            <a:r>
              <a:rPr lang="de-DE" sz="2000" dirty="0" smtClean="0">
                <a:latin typeface="Garamond"/>
                <a:cs typeface="Garamond"/>
              </a:rPr>
              <a:t>verstanden</a:t>
            </a:r>
            <a:r>
              <a:rPr lang="de-DE" dirty="0" smtClean="0">
                <a:latin typeface="Garamond"/>
                <a:cs typeface="Garamond"/>
              </a:rPr>
              <a:t> wird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65658" y="3686131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Garamond"/>
                <a:cs typeface="Garamond"/>
              </a:rPr>
              <a:t>„Als junger Mensch </a:t>
            </a:r>
            <a:r>
              <a:rPr lang="de-DE" sz="2400" b="1" dirty="0" smtClean="0">
                <a:latin typeface="Garamond"/>
                <a:cs typeface="Garamond"/>
              </a:rPr>
              <a:t>hat man </a:t>
            </a:r>
            <a:r>
              <a:rPr lang="de-DE" sz="2400" dirty="0" smtClean="0">
                <a:latin typeface="Garamond"/>
                <a:cs typeface="Garamond"/>
              </a:rPr>
              <a:t>X </a:t>
            </a:r>
            <a:r>
              <a:rPr lang="de-DE" sz="2400" b="1" dirty="0" smtClean="0">
                <a:latin typeface="Garamond"/>
                <a:cs typeface="Garamond"/>
              </a:rPr>
              <a:t>zu genießen</a:t>
            </a:r>
            <a:r>
              <a:rPr lang="de-DE" sz="2400" dirty="0" smtClean="0">
                <a:latin typeface="Garamond"/>
                <a:cs typeface="Garamond"/>
              </a:rPr>
              <a:t>!“</a:t>
            </a:r>
            <a:endParaRPr lang="de-DE" sz="2400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6" presetClass="emph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1" grpId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8" y="745513"/>
            <a:ext cx="8766092" cy="1077218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6600"/>
              </a:spcAft>
            </a:pPr>
            <a:r>
              <a:rPr lang="de-DE" sz="2400" u="sng" dirty="0" smtClean="0">
                <a:latin typeface="Garamond"/>
                <a:cs typeface="Garamond"/>
              </a:rPr>
              <a:t>Der </a:t>
            </a:r>
            <a:r>
              <a:rPr lang="de-DE" sz="2400" i="1" u="sng" dirty="0" smtClean="0">
                <a:latin typeface="Garamond"/>
                <a:cs typeface="Garamond"/>
              </a:rPr>
              <a:t>Gebirgsketteneffekt</a:t>
            </a:r>
            <a:r>
              <a:rPr lang="de-DE" sz="2400" u="sng" dirty="0" smtClean="0">
                <a:latin typeface="Garamond"/>
                <a:cs typeface="Garamond"/>
              </a:rPr>
              <a:t>:</a:t>
            </a:r>
            <a:br>
              <a:rPr lang="de-DE" sz="2400" u="sng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Frühjahr 2003: „</a:t>
            </a:r>
            <a:r>
              <a:rPr lang="de-DE" sz="2000" i="1" dirty="0" smtClean="0">
                <a:latin typeface="Garamond"/>
                <a:cs typeface="Garamond"/>
              </a:rPr>
              <a:t>Es kann nicht sein, dass ich der einzige bin!</a:t>
            </a:r>
            <a:r>
              <a:rPr lang="de-DE" sz="2000" dirty="0" smtClean="0">
                <a:latin typeface="Garamond"/>
                <a:cs typeface="Garamond"/>
              </a:rPr>
              <a:t>“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5658" y="4070481"/>
            <a:ext cx="876609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Garamond"/>
                <a:cs typeface="Garamond"/>
              </a:rPr>
              <a:t>- Neues </a:t>
            </a:r>
            <a:r>
              <a:rPr lang="de-DE" sz="2000" i="1" dirty="0" smtClean="0">
                <a:latin typeface="Garamond"/>
                <a:cs typeface="Garamond"/>
              </a:rPr>
              <a:t>Rollenmodell </a:t>
            </a:r>
            <a:r>
              <a:rPr lang="de-DE" sz="2000" dirty="0" smtClean="0">
                <a:latin typeface="Garamond"/>
                <a:cs typeface="Garamond"/>
              </a:rPr>
              <a:t>hat </a:t>
            </a:r>
            <a:r>
              <a:rPr lang="de-DE" sz="2000" b="1" dirty="0" err="1" smtClean="0">
                <a:latin typeface="Garamond"/>
                <a:cs typeface="Garamond"/>
              </a:rPr>
              <a:t>lebensverändernde</a:t>
            </a:r>
            <a:r>
              <a:rPr lang="de-DE" sz="2000" dirty="0" smtClean="0">
                <a:latin typeface="Garamond"/>
                <a:cs typeface="Garamond"/>
              </a:rPr>
              <a:t> Wirkung -</a:t>
            </a: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>
              <a:buFontTx/>
              <a:buChar char="-"/>
            </a:pPr>
            <a:r>
              <a:rPr lang="de-DE" dirty="0" smtClean="0">
                <a:latin typeface="Garamond"/>
                <a:cs typeface="Garamond"/>
              </a:rPr>
              <a:t> Anpassungsdruck weg // zwei Monate Euphorie -</a:t>
            </a: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/>
            <a:r>
              <a:rPr lang="de-DE" sz="2000" b="1" u="sng" dirty="0" smtClean="0">
                <a:latin typeface="Garamond"/>
                <a:cs typeface="Garamond"/>
              </a:rPr>
              <a:t>Beschluss</a:t>
            </a:r>
            <a:r>
              <a:rPr lang="de-DE" sz="2000" dirty="0" smtClean="0">
                <a:latin typeface="Garamond"/>
                <a:cs typeface="Garamond"/>
              </a:rPr>
              <a:t>: </a:t>
            </a:r>
            <a:r>
              <a:rPr lang="de-DE" sz="2000" i="1" dirty="0" smtClean="0">
                <a:latin typeface="Garamond"/>
                <a:cs typeface="Garamond"/>
              </a:rPr>
              <a:t>Gehe hin und lehre (das deutsche Volk)</a:t>
            </a:r>
            <a:r>
              <a:rPr lang="de-DE" sz="2000" dirty="0" smtClean="0">
                <a:latin typeface="Garamond"/>
                <a:cs typeface="Garamond"/>
              </a:rPr>
              <a:t>!</a:t>
            </a:r>
          </a:p>
          <a:p>
            <a:pPr algn="ctr">
              <a:buFont typeface="Symbol" pitchFamily="-65" charset="2"/>
              <a:buChar char=""/>
            </a:pPr>
            <a:endParaRPr lang="de-DE" sz="2000" dirty="0" smtClean="0">
              <a:latin typeface="Garamond"/>
              <a:cs typeface="Garamond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65658" y="2022786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pitchFamily="-65" charset="2"/>
              <a:buChar char=""/>
            </a:pPr>
            <a:r>
              <a:rPr lang="de-DE" sz="2000" dirty="0" smtClean="0">
                <a:latin typeface="Garamond"/>
                <a:cs typeface="Garamond"/>
              </a:rPr>
              <a:t> Suche im Internet „auf Verdacht“ nach dem Begriff „</a:t>
            </a:r>
            <a:r>
              <a:rPr lang="de-DE" dirty="0" smtClean="0">
                <a:latin typeface="Arial"/>
                <a:cs typeface="Arial"/>
              </a:rPr>
              <a:t>hochsensibel</a:t>
            </a:r>
            <a:r>
              <a:rPr lang="de-DE" sz="2000" dirty="0" smtClean="0">
                <a:latin typeface="Garamond"/>
                <a:cs typeface="Garamond"/>
              </a:rPr>
              <a:t>“ ...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65658" y="2840116"/>
            <a:ext cx="8766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latin typeface="Garamond"/>
                <a:cs typeface="Garamond"/>
              </a:rPr>
              <a:t>- Gebirgsketteneffekt -</a:t>
            </a:r>
            <a:endParaRPr lang="de-DE" sz="2800" b="1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8" presetClass="emp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80"/>
                            </p:stCondLst>
                            <p:childTnLst>
                              <p:par>
                                <p:cTn id="14" presetID="34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80"/>
                            </p:stCondLst>
                            <p:childTnLst>
                              <p:par>
                                <p:cTn id="21" presetID="28" presetClass="emph" presetSubtype="0" fill="remove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88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1" grpId="1"/>
      <p:bldP spid="11" grpId="3"/>
      <p:bldP spid="11" grpId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884286"/>
            <a:ext cx="8766092" cy="1261884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Wir nehmen permanent Informationen aus unserer Umwelt auf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Die meisten dieser Informationen werden aus unserer Wahrnehmung herausgefiltert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</a:t>
            </a:r>
            <a:r>
              <a:rPr lang="de-DE" sz="1800" dirty="0" smtClean="0">
                <a:latin typeface="Garamond"/>
                <a:cs typeface="Garamond"/>
              </a:rPr>
              <a:t>... und zwar durch </a:t>
            </a:r>
            <a:r>
              <a:rPr lang="de-DE" sz="1800" b="1" dirty="0" smtClean="0">
                <a:latin typeface="Garamond"/>
                <a:cs typeface="Garamond"/>
              </a:rPr>
              <a:t>neurologische Prozesse</a:t>
            </a:r>
            <a:r>
              <a:rPr lang="de-DE" sz="1800" dirty="0" smtClean="0">
                <a:latin typeface="Garamond"/>
                <a:cs typeface="Garamond"/>
              </a:rPr>
              <a:t>! (</a:t>
            </a:r>
            <a:r>
              <a:rPr lang="de-DE" sz="1800" i="1" dirty="0" smtClean="0">
                <a:latin typeface="Garamond"/>
                <a:cs typeface="Garamond"/>
              </a:rPr>
              <a:t>Thalamus?</a:t>
            </a:r>
            <a:r>
              <a:rPr lang="de-DE" sz="1800" dirty="0" smtClean="0">
                <a:latin typeface="Garamond"/>
                <a:cs typeface="Garamond"/>
              </a:rPr>
              <a:t>)</a:t>
            </a:r>
            <a:endParaRPr lang="de-DE" sz="20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5658" y="4983871"/>
            <a:ext cx="876609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>
              <a:latin typeface="Garamond"/>
              <a:cs typeface="Garamond"/>
            </a:endParaRPr>
          </a:p>
          <a:p>
            <a:pPr algn="ctr"/>
            <a:r>
              <a:rPr lang="de-DE" sz="2000" dirty="0" smtClean="0">
                <a:latin typeface="Garamond"/>
                <a:cs typeface="Garamond"/>
              </a:rPr>
              <a:t>Große Bandbreite an Konsequenzen</a:t>
            </a:r>
          </a:p>
          <a:p>
            <a:pPr algn="ctr"/>
            <a:endParaRPr lang="de-DE" sz="2000" dirty="0" smtClean="0">
              <a:latin typeface="Garamond"/>
              <a:cs typeface="Garamond"/>
            </a:endParaRPr>
          </a:p>
          <a:p>
            <a:pPr algn="ctr"/>
            <a:r>
              <a:rPr lang="de-DE" sz="2000" dirty="0" smtClean="0">
                <a:latin typeface="Garamond"/>
                <a:cs typeface="Garamond"/>
              </a:rPr>
              <a:t>Bedeutung entspricht der Bedeutung des Geschlechterunterschieds</a:t>
            </a:r>
            <a:endParaRPr lang="de-DE" sz="2000" dirty="0"/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 smtClean="0">
                <a:latin typeface="Garamond"/>
                <a:cs typeface="Garamond"/>
              </a:rPr>
              <a:t>Das Konstrukt der </a:t>
            </a:r>
            <a:r>
              <a:rPr lang="de-DE" sz="2400" b="1" i="1" u="sng" dirty="0" err="1" smtClean="0">
                <a:latin typeface="Garamond"/>
                <a:cs typeface="Garamond"/>
              </a:rPr>
              <a:t>sensory</a:t>
            </a:r>
            <a:r>
              <a:rPr lang="de-DE" sz="2400" b="1" i="1" u="sng" dirty="0" smtClean="0">
                <a:latin typeface="Garamond"/>
                <a:cs typeface="Garamond"/>
              </a:rPr>
              <a:t> </a:t>
            </a:r>
            <a:r>
              <a:rPr lang="de-DE" sz="2400" b="1" i="1" u="sng" dirty="0" err="1" smtClean="0">
                <a:latin typeface="Garamond"/>
                <a:cs typeface="Garamond"/>
              </a:rPr>
              <a:t>processing</a:t>
            </a:r>
            <a:r>
              <a:rPr lang="de-DE" sz="2400" b="1" i="1" u="sng" dirty="0" smtClean="0">
                <a:latin typeface="Garamond"/>
                <a:cs typeface="Garamond"/>
              </a:rPr>
              <a:t> </a:t>
            </a:r>
            <a:r>
              <a:rPr lang="de-DE" sz="2400" b="1" i="1" u="sng" dirty="0" err="1" smtClean="0">
                <a:latin typeface="Garamond"/>
                <a:cs typeface="Garamond"/>
              </a:rPr>
              <a:t>sensitivity</a:t>
            </a:r>
            <a:r>
              <a:rPr lang="de-DE" sz="2400" b="1" i="1" u="sng" dirty="0" smtClean="0">
                <a:latin typeface="Garamond"/>
                <a:cs typeface="Garamond"/>
              </a:rPr>
              <a:t> </a:t>
            </a:r>
            <a:r>
              <a:rPr lang="de-DE" sz="2400" b="1" u="sng" dirty="0" smtClean="0">
                <a:latin typeface="Garamond"/>
                <a:cs typeface="Garamond"/>
              </a:rPr>
              <a:t>– </a:t>
            </a:r>
          </a:p>
          <a:p>
            <a:pPr algn="ctr"/>
            <a:r>
              <a:rPr lang="de-DE" sz="2400" b="1" i="1" u="sng" dirty="0" smtClean="0">
                <a:latin typeface="Garamond"/>
                <a:cs typeface="Garamond"/>
              </a:rPr>
              <a:t>Hochsensibilität </a:t>
            </a:r>
            <a:r>
              <a:rPr lang="de-DE" sz="2400" b="1" u="sng" dirty="0" smtClean="0">
                <a:latin typeface="Garamond"/>
                <a:cs typeface="Garamond"/>
              </a:rPr>
              <a:t>nach </a:t>
            </a:r>
            <a:r>
              <a:rPr lang="de-DE" sz="2400" b="1" u="sng" cap="small" dirty="0" smtClean="0">
                <a:latin typeface="Garamond"/>
                <a:cs typeface="Garamond"/>
              </a:rPr>
              <a:t>Aron</a:t>
            </a:r>
            <a:endParaRPr lang="de-DE" sz="2400" b="1" u="sng" cap="small" dirty="0">
              <a:latin typeface="Garamond"/>
              <a:cs typeface="Garamond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65658" y="3382406"/>
            <a:ext cx="87660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00" b="1" dirty="0" smtClean="0">
                <a:latin typeface="Garamond"/>
                <a:cs typeface="Garamond"/>
              </a:rPr>
              <a:t>Bei 15 - 20 % der Angehörigen einer Population ist dieser Filter aufgrund neurologischer Besonderheiten durchlässiger</a:t>
            </a:r>
            <a:endParaRPr lang="de-DE" sz="2500" dirty="0"/>
          </a:p>
        </p:txBody>
      </p:sp>
      <p:sp>
        <p:nvSpPr>
          <p:cNvPr id="9" name="Textfeld 8"/>
          <p:cNvSpPr txBox="1"/>
          <p:nvPr/>
        </p:nvSpPr>
        <p:spPr>
          <a:xfrm>
            <a:off x="165658" y="4459253"/>
            <a:ext cx="876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( ... und das ist keine Krankheit! )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7" y="1228717"/>
            <a:ext cx="8807507" cy="3216730"/>
          </a:xfrm>
        </p:spPr>
        <p:txBody>
          <a:bodyPr/>
          <a:lstStyle/>
          <a:p>
            <a:pPr>
              <a:spcAft>
                <a:spcPts val="9600"/>
              </a:spcAft>
            </a:pPr>
            <a:r>
              <a:rPr lang="de-DE" sz="3100" dirty="0" smtClean="0">
                <a:latin typeface="Garamond"/>
                <a:cs typeface="Garamond"/>
              </a:rPr>
              <a:t>Ist das </a:t>
            </a:r>
            <a:r>
              <a:rPr lang="de-DE" sz="5500" dirty="0" smtClean="0">
                <a:latin typeface="Garamond"/>
                <a:cs typeface="Garamond"/>
              </a:rPr>
              <a:t/>
            </a:r>
            <a:br>
              <a:rPr lang="de-DE" sz="5500" dirty="0" smtClean="0">
                <a:latin typeface="Garamond"/>
                <a:cs typeface="Garamond"/>
              </a:rPr>
            </a:br>
            <a:r>
              <a:rPr lang="de-DE" sz="1900" dirty="0" smtClean="0">
                <a:latin typeface="Garamond"/>
                <a:cs typeface="Garamond"/>
              </a:rPr>
              <a:t/>
            </a:r>
            <a:br>
              <a:rPr lang="de-DE" sz="1900" dirty="0" smtClean="0">
                <a:latin typeface="Garamond"/>
                <a:cs typeface="Garamond"/>
              </a:rPr>
            </a:br>
            <a:r>
              <a:rPr lang="de-DE" sz="6200" dirty="0" smtClean="0">
                <a:latin typeface="Garamond"/>
                <a:cs typeface="Garamond"/>
              </a:rPr>
              <a:t>wissenschaftlich anerkannt</a:t>
            </a:r>
            <a:r>
              <a:rPr lang="de-DE" sz="5500" dirty="0" smtClean="0">
                <a:latin typeface="Garamond"/>
                <a:cs typeface="Garamond"/>
              </a:rPr>
              <a:t>?</a:t>
            </a:r>
            <a:r>
              <a:rPr lang="de-DE" sz="2400" dirty="0" smtClean="0">
                <a:latin typeface="Garamond"/>
                <a:cs typeface="Garamond"/>
              </a:rPr>
              <a:t> </a:t>
            </a:r>
            <a:br>
              <a:rPr lang="de-DE" sz="2400" dirty="0" smtClean="0">
                <a:latin typeface="Garamond"/>
                <a:cs typeface="Garamond"/>
              </a:rPr>
            </a:br>
            <a:endParaRPr lang="de-DE" sz="24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2646879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- Was meint „</a:t>
            </a:r>
            <a:r>
              <a:rPr lang="de-DE" sz="2000" i="1" dirty="0" smtClean="0">
                <a:latin typeface="Garamond"/>
                <a:cs typeface="Garamond"/>
              </a:rPr>
              <a:t>wissenschaftlich anerkannt</a:t>
            </a:r>
            <a:r>
              <a:rPr lang="de-DE" sz="2000" dirty="0" smtClean="0">
                <a:latin typeface="Garamond"/>
                <a:cs typeface="Garamond"/>
              </a:rPr>
              <a:t>“?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/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u="sng" dirty="0" smtClean="0">
                <a:latin typeface="Garamond"/>
                <a:cs typeface="Garamond"/>
              </a:rPr>
              <a:t>Unterscheidung zwischen</a:t>
            </a:r>
            <a:br>
              <a:rPr lang="de-DE" sz="2000" u="sng" dirty="0" smtClean="0">
                <a:latin typeface="Garamond"/>
                <a:cs typeface="Garamond"/>
              </a:rPr>
            </a:br>
            <a:r>
              <a:rPr lang="de-DE" sz="1000" dirty="0" smtClean="0">
                <a:latin typeface="Garamond"/>
                <a:cs typeface="Garamond"/>
              </a:rPr>
              <a:t/>
            </a:r>
            <a:br>
              <a:rPr lang="de-DE" sz="1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I. 	Wissenschaftliche „Anerkennung“ als wissenschaftssoziologischer Prozess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</a:t>
            </a:r>
            <a:r>
              <a:rPr lang="de-DE" sz="1800" dirty="0" smtClean="0">
                <a:latin typeface="Garamond"/>
                <a:cs typeface="Garamond"/>
              </a:rPr>
              <a:t>- Was meint das soziale Subsystem „Wissenschaft“? (</a:t>
            </a:r>
            <a:r>
              <a:rPr lang="de-DE" sz="1800" cap="small" dirty="0" smtClean="0">
                <a:latin typeface="Garamond"/>
                <a:cs typeface="Garamond"/>
              </a:rPr>
              <a:t>Luhmann </a:t>
            </a:r>
            <a:r>
              <a:rPr lang="de-DE" sz="1800" dirty="0" smtClean="0">
                <a:latin typeface="Garamond"/>
                <a:cs typeface="Garamond"/>
              </a:rPr>
              <a:t>lässt grüßen)</a:t>
            </a:r>
            <a:br>
              <a:rPr lang="de-DE" sz="18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II.	Validität des Konstruktes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</a:t>
            </a:r>
            <a:r>
              <a:rPr lang="de-DE" sz="1800" dirty="0" smtClean="0">
                <a:latin typeface="Garamond"/>
                <a:cs typeface="Garamond"/>
              </a:rPr>
              <a:t>- „Objektive Wahrheit“; besser: „heuristische Potenz“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i="1" u="sng" dirty="0" smtClean="0">
                <a:latin typeface="Garamond"/>
                <a:cs typeface="Garamond"/>
              </a:rPr>
              <a:t>Hochsensibilität</a:t>
            </a:r>
            <a:r>
              <a:rPr lang="de-DE" sz="2400" u="sng" dirty="0" smtClean="0">
                <a:latin typeface="Garamond"/>
                <a:cs typeface="Garamond"/>
              </a:rPr>
              <a:t> in/aus Sicht der akademischen Psychologie I</a:t>
            </a:r>
            <a:endParaRPr lang="de-DE" sz="2400" u="sng" cap="small" dirty="0">
              <a:latin typeface="Garamond"/>
              <a:cs typeface="Garamon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65659" y="4279780"/>
            <a:ext cx="87660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latin typeface="Garamond"/>
                <a:cs typeface="Garamond"/>
              </a:rPr>
              <a:t>Konstrukt vs. Theorie</a:t>
            </a:r>
          </a:p>
          <a:p>
            <a:endParaRPr lang="de-DE" sz="800" dirty="0" smtClean="0">
              <a:latin typeface="Garamond"/>
              <a:cs typeface="Garamond"/>
            </a:endParaRPr>
          </a:p>
          <a:p>
            <a:r>
              <a:rPr lang="de-DE" dirty="0" smtClean="0">
                <a:latin typeface="Garamond"/>
                <a:cs typeface="Garamond"/>
              </a:rPr>
              <a:t>„Konstrukt“ nach </a:t>
            </a:r>
            <a:r>
              <a:rPr lang="de-DE" dirty="0" err="1" smtClean="0">
                <a:latin typeface="Garamond"/>
                <a:cs typeface="Garamond"/>
              </a:rPr>
              <a:t>Wikipedia</a:t>
            </a:r>
            <a:r>
              <a:rPr lang="de-DE" dirty="0" smtClean="0">
                <a:latin typeface="Garamond"/>
                <a:cs typeface="Garamond"/>
              </a:rPr>
              <a:t>: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65659" y="5149030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„..</a:t>
            </a:r>
            <a:r>
              <a:rPr lang="de-DE" sz="2000" i="1" dirty="0" smtClean="0">
                <a:latin typeface="Garamond"/>
                <a:cs typeface="Garamond"/>
              </a:rPr>
              <a:t>. ein nicht empirisch erkennbarer Sachverhalt innerhalb einer wissenschaftlichen Theorie</a:t>
            </a:r>
            <a:r>
              <a:rPr lang="de-DE" dirty="0" smtClean="0">
                <a:latin typeface="Garamond"/>
                <a:cs typeface="Garamond"/>
              </a:rPr>
              <a:t>“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65660" y="5749634"/>
            <a:ext cx="4693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 </a:t>
            </a:r>
            <a:r>
              <a:rPr lang="de-DE" dirty="0" smtClean="0">
                <a:latin typeface="Garamond"/>
                <a:cs typeface="Garamond"/>
              </a:rPr>
              <a:t>Beispiele: (geistiges) Eigentum, Intelligenz</a:t>
            </a:r>
            <a:endParaRPr lang="de-DE" dirty="0">
              <a:latin typeface="Garamond"/>
              <a:cs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5659" y="1421991"/>
            <a:ext cx="8766092" cy="4278094"/>
          </a:xfrm>
        </p:spPr>
        <p:txBody>
          <a:bodyPr wrap="square" anchor="t">
            <a:spAutoFit/>
          </a:bodyPr>
          <a:lstStyle/>
          <a:p>
            <a:pPr algn="l">
              <a:spcAft>
                <a:spcPts val="8400"/>
              </a:spcAft>
            </a:pP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1.	Forscher A glaubt: Wolpertinger reagieren auf Rosenkohl mit Ausschlag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2. 	Forscher A experimentiert hierzu; </a:t>
            </a:r>
            <a:r>
              <a:rPr lang="de-DE" sz="2000" b="1" dirty="0" smtClean="0">
                <a:latin typeface="Garamond"/>
                <a:cs typeface="Garamond"/>
              </a:rPr>
              <a:t>veröffentlicht </a:t>
            </a:r>
            <a:r>
              <a:rPr lang="de-DE" sz="2000" dirty="0" smtClean="0">
                <a:latin typeface="Garamond"/>
                <a:cs typeface="Garamond"/>
              </a:rPr>
              <a:t>Fachaufsatz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Szenario I: 	</a:t>
            </a:r>
            <a:r>
              <a:rPr lang="de-DE" sz="2000" i="1" dirty="0" smtClean="0">
                <a:latin typeface="Garamond"/>
                <a:cs typeface="Garamond"/>
              </a:rPr>
              <a:t>Niemanden </a:t>
            </a:r>
            <a:r>
              <a:rPr lang="de-DE" sz="2000" i="1" dirty="0" err="1" smtClean="0">
                <a:latin typeface="Garamond"/>
                <a:cs typeface="Garamond"/>
              </a:rPr>
              <a:t>interessiert‘s</a:t>
            </a:r>
            <a:r>
              <a:rPr lang="de-DE" sz="2000" dirty="0" smtClean="0">
                <a:latin typeface="Garamond"/>
                <a:cs typeface="Garamond"/>
              </a:rPr>
              <a:t>	</a:t>
            </a:r>
            <a:r>
              <a:rPr lang="de-DE" sz="1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sz="2000" dirty="0" smtClean="0">
                <a:latin typeface="Garamond"/>
                <a:cs typeface="Garamond"/>
              </a:rPr>
              <a:t> Stillstand der Forschung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Szenario II:	Forscher B überprüft die Ergebnisse von A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	Unterfall a):	</a:t>
            </a:r>
            <a:r>
              <a:rPr lang="de-DE" sz="2000" dirty="0" err="1" smtClean="0">
                <a:latin typeface="Garamond"/>
                <a:cs typeface="Garamond"/>
              </a:rPr>
              <a:t>A‘s</a:t>
            </a:r>
            <a:r>
              <a:rPr lang="de-DE" sz="2000" dirty="0" smtClean="0">
                <a:latin typeface="Garamond"/>
                <a:cs typeface="Garamond"/>
              </a:rPr>
              <a:t> Ergebnisse und Schlussfolgerungen bestätigt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	Unterfall b):	</a:t>
            </a:r>
            <a:r>
              <a:rPr lang="de-DE" sz="2000" dirty="0" err="1" smtClean="0">
                <a:latin typeface="Garamond"/>
                <a:cs typeface="Garamond"/>
              </a:rPr>
              <a:t>A‘s</a:t>
            </a:r>
            <a:r>
              <a:rPr lang="de-DE" sz="2000" dirty="0" smtClean="0">
                <a:latin typeface="Garamond"/>
                <a:cs typeface="Garamond"/>
              </a:rPr>
              <a:t> Ergebnisse und Schlussfolgerungen verfeinert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/>
            </a:r>
            <a:br>
              <a:rPr lang="de-DE" sz="400" dirty="0" smtClean="0">
                <a:latin typeface="Garamond"/>
                <a:cs typeface="Garamond"/>
              </a:rPr>
            </a:br>
            <a:r>
              <a:rPr lang="de-DE" sz="400" dirty="0" smtClean="0">
                <a:latin typeface="Garamond"/>
                <a:cs typeface="Garamond"/>
              </a:rPr>
              <a:t>			</a:t>
            </a:r>
            <a:r>
              <a:rPr lang="de-DE" sz="2000" dirty="0" smtClean="0">
                <a:latin typeface="Garamond"/>
                <a:cs typeface="Garamond"/>
              </a:rPr>
              <a:t>Unterfall c):	</a:t>
            </a:r>
            <a:r>
              <a:rPr lang="de-DE" sz="2000" dirty="0" err="1" smtClean="0">
                <a:latin typeface="Garamond"/>
                <a:cs typeface="Garamond"/>
              </a:rPr>
              <a:t>A‘s</a:t>
            </a:r>
            <a:r>
              <a:rPr lang="de-DE" sz="2000" dirty="0" smtClean="0">
                <a:latin typeface="Garamond"/>
                <a:cs typeface="Garamond"/>
              </a:rPr>
              <a:t> Ergebnisse und Schlussfolgerungen widerlegt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3. 	Forscher B </a:t>
            </a:r>
            <a:r>
              <a:rPr lang="de-DE" sz="2000" b="1" dirty="0" smtClean="0">
                <a:latin typeface="Garamond"/>
                <a:cs typeface="Garamond"/>
              </a:rPr>
              <a:t>veröffentlicht </a:t>
            </a:r>
            <a:r>
              <a:rPr lang="de-DE" sz="2000" dirty="0" smtClean="0">
                <a:latin typeface="Garamond"/>
                <a:cs typeface="Garamond"/>
              </a:rPr>
              <a:t>seine Ergebnisse in einem Fachaufsatz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		Szenario I und II:		analog zu oben</a:t>
            </a:r>
            <a:br>
              <a:rPr lang="de-DE" sz="2000" dirty="0" smtClean="0">
                <a:latin typeface="Garamond"/>
                <a:cs typeface="Garamond"/>
              </a:rPr>
            </a:br>
            <a:r>
              <a:rPr lang="de-DE" sz="800" dirty="0" smtClean="0">
                <a:latin typeface="Garamond"/>
                <a:cs typeface="Garamond"/>
              </a:rPr>
              <a:t/>
            </a:r>
            <a:br>
              <a:rPr lang="de-DE" sz="800" dirty="0" smtClean="0">
                <a:latin typeface="Garamond"/>
                <a:cs typeface="Garamond"/>
              </a:rPr>
            </a:br>
            <a:r>
              <a:rPr lang="de-DE" sz="2000" dirty="0" smtClean="0">
                <a:latin typeface="Garamond"/>
                <a:cs typeface="Garamond"/>
              </a:rPr>
              <a:t>4.	Forscher A und/oder andere Forscher </a:t>
            </a:r>
            <a:r>
              <a:rPr lang="de-DE" sz="2000" b="1" dirty="0" smtClean="0">
                <a:latin typeface="Garamond"/>
                <a:cs typeface="Garamond"/>
              </a:rPr>
              <a:t>veröffentlichen </a:t>
            </a:r>
            <a:r>
              <a:rPr lang="de-DE" sz="2000" dirty="0" smtClean="0">
                <a:latin typeface="Garamond"/>
                <a:cs typeface="Garamond"/>
              </a:rPr>
              <a:t>Fachaufsätze</a:t>
            </a:r>
            <a:endParaRPr lang="de-DE" sz="1800" dirty="0">
              <a:latin typeface="Garamond"/>
              <a:cs typeface="Garamond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91447"/>
            <a:ext cx="585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Garamond"/>
                <a:cs typeface="Garamond"/>
              </a:rPr>
              <a:t>Informations- und Forschungsverbund Hochsensibilität e.V.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750581" y="91447"/>
            <a:ext cx="23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Garamond"/>
                <a:cs typeface="Garamond"/>
              </a:rPr>
              <a:t>www.hochsensibel.org</a:t>
            </a:r>
            <a:r>
              <a:rPr lang="de-DE" dirty="0" smtClean="0">
                <a:latin typeface="Garamond"/>
                <a:cs typeface="Garamond"/>
              </a:rPr>
              <a:t> </a:t>
            </a:r>
            <a:endParaRPr lang="de-DE" dirty="0">
              <a:latin typeface="Garamond"/>
              <a:cs typeface="Garamond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5659" y="762739"/>
            <a:ext cx="876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u="sng" dirty="0" smtClean="0">
                <a:latin typeface="Garamond"/>
                <a:cs typeface="Garamond"/>
              </a:rPr>
              <a:t>Wissensproduktion im sozialen Subsystem Wissenschaft I</a:t>
            </a:r>
            <a:endParaRPr lang="de-DE" sz="2400" u="sng" cap="small" dirty="0">
              <a:latin typeface="Garamond"/>
              <a:cs typeface="Garamond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65659" y="5884751"/>
            <a:ext cx="876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00" dirty="0" smtClean="0">
                <a:latin typeface="Garamond"/>
                <a:cs typeface="Garamond"/>
              </a:rPr>
              <a:t>.</a:t>
            </a:r>
            <a:r>
              <a:rPr lang="de-DE" sz="16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de-DE" dirty="0" smtClean="0">
                <a:latin typeface="Garamond"/>
                <a:cs typeface="Garamond"/>
              </a:rPr>
              <a:t> </a:t>
            </a:r>
            <a:r>
              <a:rPr lang="de-DE" sz="2000" dirty="0" smtClean="0">
                <a:latin typeface="Garamond"/>
                <a:cs typeface="Garamond"/>
              </a:rPr>
              <a:t>Es entwickelt sich eine </a:t>
            </a:r>
            <a:r>
              <a:rPr lang="de-DE" sz="2000" i="1" dirty="0" smtClean="0">
                <a:latin typeface="Garamond"/>
                <a:cs typeface="Garamond"/>
              </a:rPr>
              <a:t>fachwissenschaftliche Diskussion</a:t>
            </a:r>
            <a:r>
              <a:rPr lang="de-DE" sz="2000" dirty="0" smtClean="0">
                <a:latin typeface="Garamond"/>
                <a:cs typeface="Garamond"/>
              </a:rPr>
              <a:t>.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583</Words>
  <Application>Microsoft Macintosh PowerPoint</Application>
  <PresentationFormat>Bildschirmpräsentation (4:3)</PresentationFormat>
  <Paragraphs>157</Paragraphs>
  <Slides>22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Calibri</vt:lpstr>
      <vt:lpstr>Garamond</vt:lpstr>
      <vt:lpstr>Symbol</vt:lpstr>
      <vt:lpstr>Wingdings</vt:lpstr>
      <vt:lpstr>Office-Design</vt:lpstr>
      <vt:lpstr>Hochsensibilität als psychologisches und soziales Phänomen  - Folienset November 2015 - </vt:lpstr>
      <vt:lpstr> Zur Einordnung der Person:  Jahrgang 1981; promovierter Jurist, Rechtsanwalt  2006-2014 Forschung und Lehre im Zivilrecht und in der Rechtsgeschichte als wissenschaftliche(r) Mitarbeiter / Hilfskraft an der Juristischen Fakultät Bochum  Beschäftigung mit Hochsensibilität seit 2003  - als Betroffener sowie  - im Rahmen von Öffentlichkeitsarbeit und  - seit 2007 als Chef des IFHS</vt:lpstr>
      <vt:lpstr>Biografische Merkwürdigkeiten I:  - Als Kind war lebhaftes Spielen merkwürdig anstrengend  - Ziel, Geschwindigkeit herauszunehmen - „Sabotage“  - Erpressungsversuche   - „Partys“ als Orte des Grauens  - Flucht vor „Halligalli“  - „Socialising“ im Hausflur  - Crying at the Discotheque  - Angst vor Streit, Ärger (= Harmoniesucht)  - Andere Interessen; ruhigerer und reflektierter Charakter </vt:lpstr>
      <vt:lpstr>Biografische Merkwürdigkeiten II:  - Sehr aktiver Student, der sich ohne Hemmungen an Lehrveranstaltungen beteiligt ...</vt:lpstr>
      <vt:lpstr>Der Gebirgsketteneffekt:  - Frühjahr 2003: „Es kann nicht sein, dass ich der einzige bin!“</vt:lpstr>
      <vt:lpstr> - Wir nehmen permanent Informationen aus unserer Umwelt auf  - Die meisten dieser Informationen werden aus unserer Wahrnehmung herausgefiltert  ... und zwar durch neurologische Prozesse! (Thalamus?)</vt:lpstr>
      <vt:lpstr>Ist das   wissenschaftlich anerkannt?  </vt:lpstr>
      <vt:lpstr> - Was meint „wissenschaftlich anerkannt“?  Unterscheidung zwischen  I.  Wissenschaftliche „Anerkennung“ als wissenschaftssoziologischer Prozess   - Was meint das soziale Subsystem „Wissenschaft“? (Luhmann lässt grüßen)  II. Validität des Konstruktes   - „Objektive Wahrheit“; besser: „heuristische Potenz“</vt:lpstr>
      <vt:lpstr> 1. Forscher A glaubt: Wolpertinger reagieren auf Rosenkohl mit Ausschlag  2.  Forscher A experimentiert hierzu; veröffentlicht Fachaufsatz    Szenario I:  Niemanden interessiert‘s  Stillstand der Forschung    Szenario II: Forscher B überprüft die Ergebnisse von A     Unterfall a): A‘s Ergebnisse und Schlussfolgerungen bestätigt     Unterfall b): A‘s Ergebnisse und Schlussfolgerungen verfeinert     Unterfall c): A‘s Ergebnisse und Schlussfolgerungen widerlegt  3.  Forscher B veröffentlicht seine Ergebnisse in einem Fachaufsatz    Szenario I und II:  analog zu oben  4. Forscher A und/oder andere Forscher veröffentlichen Fachaufsätze</vt:lpstr>
      <vt:lpstr> X. Nach einiger Zeit (genug empirische Forschung): Metastudie  Die Metastudie ermittelt:  - die Mindermeinung(en) / andere bzw. abweichende Ansicht(en) (m. M./a. A.),  - die herrschende Meinung (h. M.) sowie  - die allgemeine Ansicht/Auffassung (communis opinio)  „was als gesichert gelten kann“  - Communis opinio und häufig die h. M. bestimmen Inhalt der Lehrbücher  - Diese geben (daher) den Stand der Wissenschaft wieder  „Wissenschaftlich anerkannt“ meint (daher) den Inhalt der Lehrbücher</vt:lpstr>
      <vt:lpstr> Forschungsstand zum Thema Hochsensibilität:  • Stellungnahmen zu „Sensibilität“ alt  • Reizempfindlichkeit als Temperamentsmerkmal inzwischen anerkannt  • Konstrukt HS in die wissenschaftliche Debatte 1997 eingeführt (Fachaufsatz)   - Inzwischen ca. 25 Studien, die sich mit HS beschäftigen    - dazu Graduierungsarbeiten (i. d. R. graue Literatur)   - Erste Forschungen mit Gentests und fMRT   ... daher:   - Wissenschaft ist dabei, sich Meinung zu bilden     - Metastudie wohl noch nicht möglich      - keine/kaum Erwähnung in Lehrbüchern</vt:lpstr>
      <vt:lpstr> - Zwei (wohl konsensfähige) Thesen:</vt:lpstr>
      <vt:lpstr> - Worum es wirklich geht:</vt:lpstr>
      <vt:lpstr> - Gebirgsketteneffekt ist sicherste empirische Basis</vt:lpstr>
      <vt:lpstr>„Eine neue Krankheit“?  - Postulat: Hochsensibilität ist Persönlichkeitsvariable, keine Krankheit   - ... sonst wäre das Merkmal nicht evolutionär stabil (Problem: Gruppenselektion)  - Benefit, den HSP mit gelungener Kindheit erfahren   - Berücksichtigte Hochsensibilität führt zu gesünderem Lebensstil  - Introspektion sagt: ( - )  - Phylogenetische Anpassungsleistungen evtl. maladaptiv in moderner Gesellschaft  - Somatohygiene vs. Psychohygiene  - Möglicherweise höhere Anfälligkeit für Psychopathologien   - namentlich Ängstlich-vermeidene Persönlichkeitsstörung ICD-10 F 60.6</vt:lpstr>
      <vt:lpstr>Eine alte Krankheit?  „Abgrenzung“ zu ...  - Soziophobie   - Reizempfindlichkeit unabhängig von Gruppensituationen  - Akute Reizüberflutung wohl keine phobische Symptomatik  - Gruppenleitung häufig unproblematisch möglich   - AD(H)S   - Faustregel: Bei angenehmem Reizniveau verschwindet Symptomatik  - Persönlichkeitsstörungen   - HSP i. d. R. diesseits der Schwelle zur Pathologie  - personal validation falacy?</vt:lpstr>
      <vt:lpstr>- Euphorie nach Gebirgsketteneffekt ca. zwei Monate  - Bewusste und unbewusste Entwicklung von Coping-Strategien   - Lärm durchfließen lassen; „Einohrtechnik“   - Unterbrechung der Feedbackschleife  - Refraiming   Prominente Themen, „Issues“  - Hochsensible in der Arbeitswelt  - Intimbeziehungen  - Hochsensible Kinder  - Therapeutische Interventionen  - HS und Hochbegabung</vt:lpstr>
      <vt:lpstr>Hochsensible in der Arbeitswelt  - HSP haben „auch“ Potenziale, besondere Fähigkeiten   - Kreativität, Gewissenhaftigkeit  - Frühindikator für Missstände (neuer Kondratjew?)  - Schwierigkeiten aber im Fokus der Wahrnehmung   - Exemplum Großraumbüro  - Mobbing   - Leistungsdruck(?)  - Burnout(?)  - Selbständigkeit  - Sinnfrage, bevorzugte Arbeitsfelder(?)</vt:lpstr>
      <vt:lpstr>Intimbeziehungen  - Vorsicht, Gehemmtheit(?)    Verlobungsszene in „Der Stechlin“ (Fontante)  - Rollenerwartungen an Männer  - Konflikte bei unterschiedlichen Reizempfindlichkeiten</vt:lpstr>
      <vt:lpstr>Therapeutische Interventionen  - Überempfindlichkeit gegen Medikamente  - Psychosomatik  - Spezielle Psychotherapien?   Therapeutennetzwerk</vt:lpstr>
      <vt:lpstr>- Gegründet 2007; gemeinnützig  - Gebirgsketteneffekt als entscheidendes Motiv  - Aufgaben:   - Ansprechpartner für Presse und Öffentlichkeit, PR   - Informationssammlung und -aufbereitung   - Wissenschaftsvernetzung   - Unterstützung lokaler Aktivitäten  - Größter und ältester deutscher Verein zum Thema Hochsensibilität</vt:lpstr>
      <vt:lpstr>Für weitere Fragen:  www.hochsensibel.org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Hochsensibilität als psychisches und soziales Phänomen  – Folienset academia – </dc:title>
  <dc:creator>Michael Jack</dc:creator>
  <cp:lastModifiedBy>Dr. Michael Jack</cp:lastModifiedBy>
  <cp:revision>159</cp:revision>
  <dcterms:created xsi:type="dcterms:W3CDTF">2014-01-26T15:34:56Z</dcterms:created>
  <dcterms:modified xsi:type="dcterms:W3CDTF">2016-01-17T22:44:36Z</dcterms:modified>
</cp:coreProperties>
</file>